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2" r:id="rId5"/>
    <p:sldId id="259" r:id="rId6"/>
    <p:sldId id="299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4" r:id="rId26"/>
    <p:sldId id="295" r:id="rId27"/>
    <p:sldId id="293" r:id="rId28"/>
    <p:sldId id="296" r:id="rId29"/>
    <p:sldId id="297" r:id="rId30"/>
    <p:sldId id="298" r:id="rId31"/>
    <p:sldId id="300" r:id="rId32"/>
    <p:sldId id="266" r:id="rId33"/>
    <p:sldId id="267" r:id="rId34"/>
    <p:sldId id="272" r:id="rId35"/>
    <p:sldId id="268" r:id="rId36"/>
    <p:sldId id="269" r:id="rId37"/>
    <p:sldId id="271" r:id="rId38"/>
    <p:sldId id="270" r:id="rId39"/>
    <p:sldId id="26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A45D5D4-0DC5-4B81-9CE9-BD8F5E7CE71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95E5933-0BBE-4186-9FB6-00BF881E98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7395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D5D4-0DC5-4B81-9CE9-BD8F5E7CE71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5933-0BBE-4186-9FB6-00BF881E9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347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D5D4-0DC5-4B81-9CE9-BD8F5E7CE71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5933-0BBE-4186-9FB6-00BF881E98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30314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D5D4-0DC5-4B81-9CE9-BD8F5E7CE71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5933-0BBE-4186-9FB6-00BF881E98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1154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D5D4-0DC5-4B81-9CE9-BD8F5E7CE71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5933-0BBE-4186-9FB6-00BF881E9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2789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D5D4-0DC5-4B81-9CE9-BD8F5E7CE71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5933-0BBE-4186-9FB6-00BF881E98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5127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D5D4-0DC5-4B81-9CE9-BD8F5E7CE71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5933-0BBE-4186-9FB6-00BF881E98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1005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D5D4-0DC5-4B81-9CE9-BD8F5E7CE71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5933-0BBE-4186-9FB6-00BF881E98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90801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D5D4-0DC5-4B81-9CE9-BD8F5E7CE71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5933-0BBE-4186-9FB6-00BF881E98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347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D5D4-0DC5-4B81-9CE9-BD8F5E7CE71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5933-0BBE-4186-9FB6-00BF881E9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5044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D5D4-0DC5-4B81-9CE9-BD8F5E7CE71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5933-0BBE-4186-9FB6-00BF881E98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7371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D5D4-0DC5-4B81-9CE9-BD8F5E7CE71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5933-0BBE-4186-9FB6-00BF881E9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506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D5D4-0DC5-4B81-9CE9-BD8F5E7CE71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5933-0BBE-4186-9FB6-00BF881E98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712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D5D4-0DC5-4B81-9CE9-BD8F5E7CE71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5933-0BBE-4186-9FB6-00BF881E98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46433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D5D4-0DC5-4B81-9CE9-BD8F5E7CE71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5933-0BBE-4186-9FB6-00BF881E9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048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D5D4-0DC5-4B81-9CE9-BD8F5E7CE71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5933-0BBE-4186-9FB6-00BF881E98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7533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D5D4-0DC5-4B81-9CE9-BD8F5E7CE71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E5933-0BBE-4186-9FB6-00BF881E9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25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45D5D4-0DC5-4B81-9CE9-BD8F5E7CE712}" type="datetimeFigureOut">
              <a:rPr lang="ru-RU" smtClean="0"/>
              <a:pPr/>
              <a:t>27.12.2018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5E5933-0BBE-4186-9FB6-00BF881E98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988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708920"/>
            <a:ext cx="5688632" cy="216024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                                                    Виды работы с текстом учебника на разных ступенях обучения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05064"/>
            <a:ext cx="2663457" cy="266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46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92697"/>
            <a:ext cx="6798734" cy="792087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3</a:t>
            </a:r>
            <a:r>
              <a:rPr lang="ru-RU" b="1" i="1" dirty="0"/>
              <a:t>. Составление </a:t>
            </a:r>
            <a:r>
              <a:rPr lang="ru-RU" b="1" i="1" dirty="0" smtClean="0"/>
              <a:t>таблиц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484784"/>
            <a:ext cx="3691918" cy="86409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Особенности приема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76868" y="2348880"/>
            <a:ext cx="3337560" cy="3601007"/>
          </a:xfrm>
        </p:spPr>
        <p:txBody>
          <a:bodyPr/>
          <a:lstStyle/>
          <a:p>
            <a:r>
              <a:rPr lang="ru-RU" b="1" dirty="0"/>
              <a:t>Эта форма работы учит школьников </a:t>
            </a:r>
            <a:r>
              <a:rPr lang="ru-RU" b="1" dirty="0" smtClean="0"/>
              <a:t>правильному </a:t>
            </a:r>
            <a:r>
              <a:rPr lang="ru-RU" b="1" dirty="0"/>
              <a:t>отбору и краткому изложению </a:t>
            </a:r>
            <a:r>
              <a:rPr lang="ru-RU" b="1" dirty="0" smtClean="0"/>
              <a:t>информации</a:t>
            </a:r>
            <a:r>
              <a:rPr lang="ru-RU" b="1" dirty="0"/>
              <a:t>. Таблицы можно </a:t>
            </a:r>
            <a:r>
              <a:rPr lang="ru-RU" b="1" dirty="0" smtClean="0"/>
              <a:t>составлять </a:t>
            </a:r>
            <a:r>
              <a:rPr lang="ru-RU" b="1" dirty="0"/>
              <a:t>самостоятельно.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1832" y="1484785"/>
            <a:ext cx="3337560" cy="864096"/>
          </a:xfrm>
        </p:spPr>
        <p:txBody>
          <a:bodyPr/>
          <a:lstStyle/>
          <a:p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9712" y="2997200"/>
            <a:ext cx="19812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5435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764705"/>
            <a:ext cx="6798734" cy="648072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4.   Составление проблемных вопросов по тексту учебника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628801"/>
            <a:ext cx="3830860" cy="72008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Особенности приема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7584" y="2348881"/>
            <a:ext cx="3686844" cy="360100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Учащиеся  рассматривают текст </a:t>
            </a:r>
            <a:r>
              <a:rPr lang="ru-RU" b="1" dirty="0"/>
              <a:t>под другим углом зрения, </a:t>
            </a:r>
            <a:r>
              <a:rPr lang="ru-RU" b="1" dirty="0" smtClean="0"/>
              <a:t>анализируют </a:t>
            </a:r>
            <a:r>
              <a:rPr lang="ru-RU" b="1" dirty="0"/>
              <a:t>его, </a:t>
            </a:r>
            <a:r>
              <a:rPr lang="ru-RU" b="1" dirty="0" smtClean="0"/>
              <a:t>устанавливают </a:t>
            </a:r>
            <a:r>
              <a:rPr lang="ru-RU" b="1" dirty="0"/>
              <a:t>новые связи между поняти­ями. Проблемные вопросы представляют </a:t>
            </a:r>
            <a:r>
              <a:rPr lang="ru-RU" b="1" dirty="0" smtClean="0"/>
              <a:t>собой </a:t>
            </a:r>
            <a:r>
              <a:rPr lang="ru-RU" b="1" dirty="0"/>
              <a:t>цепочки рассуждений, в которых каждое последующее звено связано с предыдущим.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14428" y="1628801"/>
            <a:ext cx="3337560" cy="72008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Примерные темы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1832" y="2348881"/>
            <a:ext cx="3337560" cy="508615"/>
          </a:xfrm>
        </p:spPr>
        <p:txBody>
          <a:bodyPr/>
          <a:lstStyle/>
          <a:p>
            <a:r>
              <a:rPr lang="ru-RU" b="1" dirty="0"/>
              <a:t>«Климат </a:t>
            </a:r>
            <a:r>
              <a:rPr lang="ru-RU" b="1" dirty="0" smtClean="0"/>
              <a:t>Австралии</a:t>
            </a:r>
            <a:r>
              <a:rPr lang="ru-RU" b="1" dirty="0"/>
              <a:t>» </a:t>
            </a:r>
          </a:p>
        </p:txBody>
      </p:sp>
      <p:pic>
        <p:nvPicPr>
          <p:cNvPr id="28674" name="Picture 2" descr="http://heliograph.ru/images/461895_avstraliya-bukv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143248"/>
            <a:ext cx="3121023" cy="2244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9048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35342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5. </a:t>
            </a:r>
            <a:r>
              <a:rPr lang="ru-RU" b="1" i="1" dirty="0"/>
              <a:t>Составление опорных логических </a:t>
            </a:r>
            <a:r>
              <a:rPr lang="ru-RU" b="1" i="1" dirty="0" smtClean="0"/>
              <a:t>схем</a:t>
            </a:r>
            <a:r>
              <a:rPr lang="ru-RU" b="1" i="1" dirty="0"/>
              <a:t>.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628801"/>
            <a:ext cx="3902868" cy="442877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Особенности приема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2428867"/>
            <a:ext cx="7960968" cy="257176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План, схема, опорные конспекты </a:t>
            </a:r>
            <a:r>
              <a:rPr lang="ru-RU" sz="2000" b="1" dirty="0" smtClean="0">
                <a:solidFill>
                  <a:schemeClr val="tx1"/>
                </a:solidFill>
              </a:rPr>
              <a:t>помогают </a:t>
            </a:r>
            <a:r>
              <a:rPr lang="ru-RU" sz="2000" b="1" dirty="0">
                <a:solidFill>
                  <a:schemeClr val="tx1"/>
                </a:solidFill>
              </a:rPr>
              <a:t>отделить главное от второстепенного при большом объеме информации, выделить смысловой остов текста, установить </a:t>
            </a:r>
            <a:r>
              <a:rPr lang="ru-RU" sz="2000" b="1" dirty="0" smtClean="0">
                <a:solidFill>
                  <a:schemeClr val="tx1"/>
                </a:solidFill>
              </a:rPr>
              <a:t>взаимосвязи </a:t>
            </a:r>
            <a:r>
              <a:rPr lang="ru-RU" sz="2000" b="1" dirty="0">
                <a:solidFill>
                  <a:schemeClr val="tx1"/>
                </a:solidFill>
              </a:rPr>
              <a:t>отдельных систем. Все это </a:t>
            </a:r>
            <a:r>
              <a:rPr lang="ru-RU" sz="2000" b="1" dirty="0" smtClean="0">
                <a:solidFill>
                  <a:schemeClr val="tx1"/>
                </a:solidFill>
              </a:rPr>
              <a:t>способствует </a:t>
            </a:r>
            <a:r>
              <a:rPr lang="ru-RU" sz="2000" b="1" dirty="0">
                <a:solidFill>
                  <a:schemeClr val="tx1"/>
                </a:solidFill>
              </a:rPr>
              <a:t>систематизации знаний учащихся. Многие тексты учебника можно легко превратить в логические опорные схемы.</a:t>
            </a:r>
          </a:p>
        </p:txBody>
      </p:sp>
      <p:pic>
        <p:nvPicPr>
          <p:cNvPr id="27650" name="Picture 2" descr="http://geo.1september.ru/2001/29/9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357694"/>
            <a:ext cx="5715040" cy="1847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5318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9"/>
            <a:ext cx="7704856" cy="792088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6.   Написание краткого конспекта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628801"/>
            <a:ext cx="3614836" cy="72008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Особенности приема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99592" y="2348881"/>
            <a:ext cx="3614836" cy="360100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Составление </a:t>
            </a:r>
            <a:r>
              <a:rPr lang="ru-RU" b="1" dirty="0"/>
              <a:t>учащимися кратких конспектов. Это дает возможность ученикам </a:t>
            </a:r>
            <a:r>
              <a:rPr lang="ru-RU" b="1" dirty="0" smtClean="0"/>
              <a:t>выбрать </a:t>
            </a:r>
            <a:r>
              <a:rPr lang="ru-RU" b="1" dirty="0"/>
              <a:t>самое главное из текста параграфа и лучше запомнить.</a:t>
            </a:r>
          </a:p>
        </p:txBody>
      </p:sp>
      <p:pic>
        <p:nvPicPr>
          <p:cNvPr id="26626" name="Picture 2" descr="https://thumbs.dreamstime.com/z/%D0%B8%D0%BD%D1%81%D1%82%D1%80%D1%83%D0%BC%D0%B5%D0%BD%D1%82-%D0%BF%D0%B5%D1%80%D0%B0-%D0%BA%D0%BD%D0%B8%D0%B3%D0%B8-%D1%80%D0%B0%D1%81%D0%BA%D1%80%D1%8B%D1%82%D1%8B%D0%B9-%D1%87%D0%B5%D1%80%D0%BD%D0%B8%D0%BB%D0%B0%D0%BC%D0%B8-12163149.jpg"/>
          <p:cNvPicPr>
            <a:picLocks noChangeAspect="1" noChangeArrowheads="1"/>
          </p:cNvPicPr>
          <p:nvPr/>
        </p:nvPicPr>
        <p:blipFill>
          <a:blip r:embed="rId2"/>
          <a:srcRect b="7896"/>
          <a:stretch>
            <a:fillRect/>
          </a:stretch>
        </p:blipFill>
        <p:spPr bwMode="auto">
          <a:xfrm>
            <a:off x="5000628" y="2571744"/>
            <a:ext cx="3371472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965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42543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7.   </a:t>
            </a:r>
            <a:r>
              <a:rPr lang="ru-RU" b="1" i="1" dirty="0"/>
              <a:t>Изучение терминов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499927"/>
            <a:ext cx="3614834" cy="79208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Особенности приема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568" y="2348881"/>
            <a:ext cx="4817126" cy="360100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Изучение географических терминов не </a:t>
            </a:r>
            <a:r>
              <a:rPr lang="ru-RU" b="1" dirty="0" smtClean="0"/>
              <a:t>ограничивается </a:t>
            </a:r>
            <a:r>
              <a:rPr lang="ru-RU" b="1" dirty="0"/>
              <a:t>заучиванием их определений. Учащийся должен понимать смысл, уметь пользоваться </a:t>
            </a:r>
            <a:r>
              <a:rPr lang="ru-RU" b="1" dirty="0" smtClean="0"/>
              <a:t>определениями. </a:t>
            </a:r>
            <a:r>
              <a:rPr lang="ru-RU" b="1" dirty="0"/>
              <a:t>В основе осмысленного запоминания лежат </a:t>
            </a:r>
            <a:r>
              <a:rPr lang="ru-RU" b="1" dirty="0" smtClean="0"/>
              <a:t>смысловая </a:t>
            </a:r>
            <a:r>
              <a:rPr lang="ru-RU" b="1" dirty="0"/>
              <a:t>группировка или разбивка на части с </a:t>
            </a:r>
            <a:r>
              <a:rPr lang="ru-RU" b="1" dirty="0" smtClean="0"/>
              <a:t>выделением </a:t>
            </a:r>
            <a:r>
              <a:rPr lang="ru-RU" b="1" dirty="0"/>
              <a:t>главного.</a:t>
            </a:r>
          </a:p>
          <a:p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29256" y="1499927"/>
            <a:ext cx="3143272" cy="84895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Примерные темы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43570" y="2357429"/>
            <a:ext cx="2786082" cy="1428761"/>
          </a:xfrm>
        </p:spPr>
        <p:txBody>
          <a:bodyPr/>
          <a:lstStyle/>
          <a:p>
            <a:r>
              <a:rPr lang="ru-RU" b="1" dirty="0"/>
              <a:t>“Воды суши” </a:t>
            </a:r>
            <a:endParaRPr lang="ru-RU" b="1" dirty="0" smtClean="0"/>
          </a:p>
          <a:p>
            <a:r>
              <a:rPr lang="ru-RU" b="1" dirty="0" smtClean="0"/>
              <a:t>«Мировой океан»</a:t>
            </a:r>
            <a:endParaRPr lang="ru-RU" b="1" dirty="0"/>
          </a:p>
        </p:txBody>
      </p:sp>
      <p:pic>
        <p:nvPicPr>
          <p:cNvPr id="25602" name="Picture 2" descr="http://st2.depositphotos.com/4483779/6689/v/950/depositphotos_66899769-stock-illustration-monochrome-book-and-pen-v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857628"/>
            <a:ext cx="3073941" cy="2458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460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9"/>
            <a:ext cx="7776864" cy="792087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8. Ответы на вопросы к параграфам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556793"/>
            <a:ext cx="3758852" cy="79208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Особенности приема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2348881"/>
            <a:ext cx="6104150" cy="3601006"/>
          </a:xfrm>
        </p:spPr>
        <p:txBody>
          <a:bodyPr>
            <a:noAutofit/>
          </a:bodyPr>
          <a:lstStyle/>
          <a:p>
            <a:r>
              <a:rPr lang="ru-RU" b="1" dirty="0"/>
              <a:t>Этот способ работы с учебником способствует закреплению изученного материала, помогает вырабатывать навыки и умения краткого ответа, позволяет осуществлять </a:t>
            </a:r>
            <a:r>
              <a:rPr lang="ru-RU" b="1" dirty="0" smtClean="0"/>
              <a:t>дифференцированный </a:t>
            </a:r>
            <a:r>
              <a:rPr lang="ru-RU" b="1" dirty="0"/>
              <a:t>подход к обучению учащихся, может быть использован для выставления </a:t>
            </a:r>
            <a:r>
              <a:rPr lang="ru-RU" b="1" dirty="0" smtClean="0"/>
              <a:t>дополнительных </a:t>
            </a:r>
            <a:r>
              <a:rPr lang="ru-RU" b="1" dirty="0"/>
              <a:t>оценок на уроке</a:t>
            </a:r>
          </a:p>
        </p:txBody>
      </p:sp>
      <p:pic>
        <p:nvPicPr>
          <p:cNvPr id="24578" name="Picture 2" descr="http://st.depositphotos.com/1620766/1343/v/450/depositphotos_13432027-Vector-book-and-p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929066"/>
            <a:ext cx="2214548" cy="1865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4866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5"/>
            <a:ext cx="7632848" cy="1224136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9. Составление плана к тексту параграфа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628801"/>
            <a:ext cx="3758852" cy="720079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Особенности приема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2348880"/>
            <a:ext cx="5602374" cy="3601007"/>
          </a:xfrm>
        </p:spPr>
        <p:txBody>
          <a:bodyPr>
            <a:noAutofit/>
          </a:bodyPr>
          <a:lstStyle/>
          <a:p>
            <a:r>
              <a:rPr lang="ru-RU" sz="2800" b="1" dirty="0"/>
              <a:t>Этот метод способствует лучшему пониманию и запоминанию его основного содержания, формирует умение выделять главные мысли. План – это совокупность названий основных мыслей, выраженных в тексте.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143380"/>
            <a:ext cx="2357454" cy="199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0071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1"/>
            <a:ext cx="7920880" cy="1296143"/>
          </a:xfrm>
        </p:spPr>
        <p:txBody>
          <a:bodyPr>
            <a:noAutofit/>
          </a:bodyPr>
          <a:lstStyle/>
          <a:p>
            <a:r>
              <a:rPr lang="ru-RU" sz="3200" b="1" i="1" dirty="0"/>
              <a:t>10. Самостоятельная работа по учебно-тематическим картам с учебной литературой 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844825"/>
            <a:ext cx="3758852" cy="50405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Особенности проекта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2348881"/>
            <a:ext cx="4104456" cy="3601006"/>
          </a:xfrm>
        </p:spPr>
        <p:txBody>
          <a:bodyPr>
            <a:normAutofit/>
          </a:bodyPr>
          <a:lstStyle/>
          <a:p>
            <a:r>
              <a:rPr lang="ru-RU" b="1" dirty="0"/>
              <a:t>Эффективность процесса обучения намного выше, если учащийся овладел приемами </a:t>
            </a:r>
            <a:r>
              <a:rPr lang="ru-RU" b="1" dirty="0" smtClean="0"/>
              <a:t>самообразования. Написать реферат  и оформить </a:t>
            </a:r>
            <a:r>
              <a:rPr lang="ru-RU" b="1" dirty="0"/>
              <a:t>в соответствии с требованиями.</a:t>
            </a:r>
          </a:p>
        </p:txBody>
      </p:sp>
      <p:pic>
        <p:nvPicPr>
          <p:cNvPr id="22530" name="Picture 2" descr="http://vsv.lokos.net/localuser/romn/img/%D0%93%D0%BB%D0%BE%D0%B1%D1%83%D1%81,%20%D0%BA%D0%BD%D0%B8%D0%B3%D0%B8,%20%D0%BF%D0%B5%D1%80%D0%B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428868"/>
            <a:ext cx="3095625" cy="3800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05588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2). СРАВНИТЕЛЬНО-АНАЛИТИЧЕСКАЯ РАБОТА С УЧЕБНИКОМ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76865" y="2348880"/>
            <a:ext cx="70675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Сравнение и анализ информации. Это иной уровень работы с учебником. Обучение соответствующим приемам учи­тель ведет практически параллельно с опи­санными выше формами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87000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9"/>
            <a:ext cx="7704856" cy="11521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11. З</a:t>
            </a:r>
            <a:r>
              <a:rPr lang="ru-RU" b="1" i="1" dirty="0"/>
              <a:t>адания по работе с иллюстрациями учебни­ками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772817"/>
            <a:ext cx="3758852" cy="576063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Особенности приема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2348881"/>
            <a:ext cx="3758852" cy="2437442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Для выполнения заданий по сравнению и заданий по сравнению и анализу целесообразно использовать рисунки.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1832" y="1772817"/>
            <a:ext cx="3602576" cy="576063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Примерные темы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1832" y="2348881"/>
            <a:ext cx="3602576" cy="2151690"/>
          </a:xfrm>
        </p:spPr>
        <p:txBody>
          <a:bodyPr/>
          <a:lstStyle/>
          <a:p>
            <a:r>
              <a:rPr lang="ru-RU" b="1" dirty="0"/>
              <a:t>«Способы изображения земной поверхности», выделите черты сходства и отличия. </a:t>
            </a:r>
          </a:p>
        </p:txBody>
      </p:sp>
      <p:pic>
        <p:nvPicPr>
          <p:cNvPr id="20482" name="Picture 2" descr="http://knishovkazosh.ucoz.ua/inshe/glob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714884"/>
            <a:ext cx="3497176" cy="1928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546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sz="3600" b="1" dirty="0" smtClean="0"/>
              <a:t>Научить учеников пользоваться учебником и вообще книгой-великая, благодарная и самая необходимая задача</a:t>
            </a:r>
          </a:p>
          <a:p>
            <a:pPr marL="0" indent="0" algn="r">
              <a:buNone/>
            </a:pPr>
            <a:r>
              <a:rPr lang="ru-RU" sz="2800" b="1" dirty="0" smtClean="0"/>
              <a:t>Константин Дмитриевич Ушинский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64376"/>
            <a:ext cx="3613665" cy="25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19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9"/>
            <a:ext cx="7632848" cy="1008111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12. </a:t>
            </a:r>
            <a:r>
              <a:rPr lang="ru-RU" b="1" dirty="0">
                <a:solidFill>
                  <a:schemeClr val="tx1"/>
                </a:solidFill>
              </a:rPr>
              <a:t>Сравнительный анализ данных таблиц или схем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628801"/>
            <a:ext cx="3758852" cy="72008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Особенности приема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2348882"/>
            <a:ext cx="3758852" cy="360100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Проанализировать таблицу (схему) и на </a:t>
            </a:r>
            <a:r>
              <a:rPr lang="ru-RU" sz="2800" b="1" dirty="0"/>
              <a:t>основании данных </a:t>
            </a:r>
            <a:r>
              <a:rPr lang="ru-RU" sz="2800" b="1" dirty="0" smtClean="0"/>
              <a:t>приведенных в таблице (схеме) сделать вывод.             </a:t>
            </a:r>
            <a:endParaRPr lang="ru-RU" sz="2800" b="1" dirty="0"/>
          </a:p>
        </p:txBody>
      </p:sp>
      <p:pic>
        <p:nvPicPr>
          <p:cNvPr id="19458" name="Picture 2" descr="http://laretz-kulinarniy.narod.ru/ussr1_files/povark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143116"/>
            <a:ext cx="3257550" cy="3714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35273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92697"/>
            <a:ext cx="6798734" cy="648071"/>
          </a:xfrm>
        </p:spPr>
        <p:txBody>
          <a:bodyPr>
            <a:normAutofit/>
          </a:bodyPr>
          <a:lstStyle/>
          <a:p>
            <a:r>
              <a:rPr lang="ru-RU" sz="3600" b="1" i="1" dirty="0"/>
              <a:t>13. «Пометки на полях» 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412777"/>
            <a:ext cx="3614836" cy="93610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Особенности приема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2348881"/>
            <a:ext cx="4530804" cy="360100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Учащиеся читают </a:t>
            </a:r>
            <a:r>
              <a:rPr lang="ru-RU" b="1" dirty="0" smtClean="0"/>
              <a:t>новый </a:t>
            </a:r>
            <a:r>
              <a:rPr lang="ru-RU" b="1" dirty="0"/>
              <a:t>текст и на полях учебника карандашом </a:t>
            </a:r>
            <a:r>
              <a:rPr lang="ru-RU" b="1" dirty="0" smtClean="0"/>
              <a:t>помечают</a:t>
            </a:r>
            <a:r>
              <a:rPr lang="ru-RU" b="1" dirty="0"/>
              <a:t>, что знают, а что не знают. Особым значком отмечается тот материал, о котором хочется </a:t>
            </a:r>
            <a:r>
              <a:rPr lang="ru-RU" b="1" dirty="0" smtClean="0"/>
              <a:t>узнать </a:t>
            </a:r>
            <a:r>
              <a:rPr lang="ru-RU" b="1" dirty="0"/>
              <a:t>больше</a:t>
            </a:r>
            <a:r>
              <a:rPr lang="ru-RU" b="1" dirty="0" smtClean="0"/>
              <a:t>.</a:t>
            </a:r>
            <a:r>
              <a:rPr lang="ru-RU" b="1" dirty="0"/>
              <a:t> Такая форма работы с учебником помогает и побуждает пассивную часть класса к поиску своей </a:t>
            </a:r>
            <a:r>
              <a:rPr lang="ru-RU" b="1" dirty="0" smtClean="0"/>
              <a:t>неизвестной </a:t>
            </a:r>
            <a:r>
              <a:rPr lang="ru-RU" b="1" dirty="0"/>
              <a:t>темы.</a:t>
            </a:r>
          </a:p>
          <a:p>
            <a:endParaRPr lang="ru-RU" dirty="0"/>
          </a:p>
        </p:txBody>
      </p:sp>
      <p:pic>
        <p:nvPicPr>
          <p:cNvPr id="18434" name="Picture 2" descr="http://st.depositphotos.com/2235295/4199/i/950/depositphotos_41996411-Pen-over-an-open-book-and-stacked-boo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714752"/>
            <a:ext cx="3355205" cy="2236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8625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3). ТВОРЧЕСКИЕ ЗАДАНИЯ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420888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творческих заданий реализуется через методики и алгоритмы, позволяющие непроизвольно запоминать материал темы, расширять и углублять его, применять знания на практике.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746197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15337"/>
            <a:ext cx="7632848" cy="497439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14.   Составление тестов учениками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751757"/>
            <a:ext cx="3736630" cy="57626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Особенности приема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2328019"/>
            <a:ext cx="4176464" cy="362186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Тест — это в настоящее время наиболее распространенный вид проверки усвоения знаний учащимися. После изучения темы, учащимся предлагается составить 6—8 во­просов в виде тестовых заданий. Самостоя­тельно созданное тестовое задание </a:t>
            </a:r>
            <a:r>
              <a:rPr lang="ru-RU" b="1" dirty="0" smtClean="0"/>
              <a:t>обеспечивает </a:t>
            </a:r>
            <a:r>
              <a:rPr lang="ru-RU" b="1" dirty="0"/>
              <a:t>формирование применения знаний в практической ситуации.</a:t>
            </a:r>
          </a:p>
          <a:p>
            <a:endParaRPr lang="ru-RU" dirty="0"/>
          </a:p>
        </p:txBody>
      </p:sp>
      <p:pic>
        <p:nvPicPr>
          <p:cNvPr id="16386" name="Picture 2" descr="http://img2.labirint.ru/books/244818/scrn_big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214686"/>
            <a:ext cx="2727964" cy="2011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4371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497439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15.   Создание </a:t>
            </a:r>
            <a:r>
              <a:rPr lang="ru-RU" b="1" i="1" dirty="0" err="1">
                <a:solidFill>
                  <a:schemeClr val="tx1"/>
                </a:solidFill>
              </a:rPr>
              <a:t>синквейна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556793"/>
            <a:ext cx="3686844" cy="79208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Особенности приема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568" y="2348881"/>
            <a:ext cx="4459936" cy="3601006"/>
          </a:xfrm>
        </p:spPr>
        <p:txBody>
          <a:bodyPr>
            <a:noAutofit/>
          </a:bodyPr>
          <a:lstStyle/>
          <a:p>
            <a:r>
              <a:rPr lang="ru-RU" sz="1800" b="1" dirty="0"/>
              <a:t>Это творческая форма рефлексии. </a:t>
            </a:r>
            <a:r>
              <a:rPr lang="ru-RU" sz="1800" b="1" dirty="0" smtClean="0"/>
              <a:t>Способность </a:t>
            </a:r>
            <a:r>
              <a:rPr lang="ru-RU" sz="1800" b="1" dirty="0"/>
              <a:t>резюмировать информацию, </a:t>
            </a:r>
            <a:r>
              <a:rPr lang="ru-RU" sz="1800" b="1" dirty="0" smtClean="0"/>
              <a:t>излагать </a:t>
            </a:r>
            <a:r>
              <a:rPr lang="ru-RU" sz="1800" b="1" dirty="0"/>
              <a:t>сложные идеи, чувства и представления в нескольких словах — важное умение. . Оно требует вдумчивой рефлексии, основанной на богатом понятийном  запасе. </a:t>
            </a:r>
            <a:r>
              <a:rPr lang="ru-RU" sz="1800" b="1" dirty="0" smtClean="0"/>
              <a:t>Иногда </a:t>
            </a:r>
            <a:r>
              <a:rPr lang="ru-RU" sz="1800" b="1" dirty="0"/>
              <a:t>во время урока создать </a:t>
            </a:r>
            <a:r>
              <a:rPr lang="ru-RU" sz="1800" b="1" dirty="0" err="1"/>
              <a:t>синквейн</a:t>
            </a:r>
            <a:r>
              <a:rPr lang="ru-RU" sz="1800" b="1" dirty="0"/>
              <a:t> не </a:t>
            </a:r>
            <a:r>
              <a:rPr lang="ru-RU" sz="1800" b="1" dirty="0" smtClean="0"/>
              <a:t>получается</a:t>
            </a:r>
            <a:r>
              <a:rPr lang="ru-RU" sz="1800" b="1" dirty="0"/>
              <a:t>, поэтому здесь может быть </a:t>
            </a:r>
            <a:r>
              <a:rPr lang="ru-RU" sz="1800" b="1" dirty="0" smtClean="0"/>
              <a:t>использована </a:t>
            </a:r>
            <a:r>
              <a:rPr lang="ru-RU" sz="1800" b="1" dirty="0"/>
              <a:t>парная или групповая работа, или она может быть выполнена дома.</a:t>
            </a:r>
          </a:p>
          <a:p>
            <a:endParaRPr lang="ru-RU" sz="2000" b="1" dirty="0"/>
          </a:p>
        </p:txBody>
      </p:sp>
      <p:pic>
        <p:nvPicPr>
          <p:cNvPr id="15362" name="Picture 2" descr="http://unpictures.ru/images/2038590_sinkvein-e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000372"/>
            <a:ext cx="2952750" cy="2209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7859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353423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17.   Моделирование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628801"/>
            <a:ext cx="3686844" cy="72008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Особенности приема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7584" y="2348881"/>
            <a:ext cx="3686844" cy="360100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Создание всевозможных моделей изучае­мых систем, графических рисунков, схем обеспечивает использование дополнитель­ной информации, выходящей за рамки, пре­дусмотренные учебной программой.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1832" y="1628801"/>
            <a:ext cx="3602576" cy="72008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Примерные темы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1832" y="2348881"/>
            <a:ext cx="3602576" cy="3601006"/>
          </a:xfrm>
        </p:spPr>
        <p:txBody>
          <a:bodyPr/>
          <a:lstStyle/>
          <a:p>
            <a:r>
              <a:rPr lang="ru-RU" dirty="0"/>
              <a:t>темы «Планеты Солнечной системы», </a:t>
            </a:r>
          </a:p>
        </p:txBody>
      </p:sp>
    </p:spTree>
    <p:extLst>
      <p:ext uri="{BB962C8B-B14F-4D97-AF65-F5344CB8AC3E}">
        <p14:creationId xmlns:p14="http://schemas.microsoft.com/office/powerpoint/2010/main" xmlns="" val="327608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000" y="980728"/>
            <a:ext cx="7704856" cy="425431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18. Составление вопросов творческого характера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628801"/>
            <a:ext cx="3758852" cy="72008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Особенности приема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2348881"/>
            <a:ext cx="4104456" cy="3601006"/>
          </a:xfrm>
        </p:spPr>
        <p:txBody>
          <a:bodyPr/>
          <a:lstStyle/>
          <a:p>
            <a:r>
              <a:rPr lang="ru-RU" b="1" dirty="0" smtClean="0"/>
              <a:t>Составление вопросов:</a:t>
            </a:r>
          </a:p>
          <a:p>
            <a:pPr marL="0" indent="0">
              <a:buNone/>
            </a:pPr>
            <a:r>
              <a:rPr lang="ru-RU" b="1" dirty="0" smtClean="0"/>
              <a:t>а</a:t>
            </a:r>
            <a:r>
              <a:rPr lang="ru-RU" b="1" dirty="0"/>
              <a:t>) Задания на установление соответствия.</a:t>
            </a:r>
          </a:p>
          <a:p>
            <a:pPr marL="0" indent="0">
              <a:buNone/>
            </a:pPr>
            <a:r>
              <a:rPr lang="ru-RU" b="1" dirty="0"/>
              <a:t>б) Задания на отражение последовательности географических процессов и явлений.</a:t>
            </a:r>
          </a:p>
          <a:p>
            <a:endParaRPr lang="ru-RU" dirty="0"/>
          </a:p>
        </p:txBody>
      </p:sp>
      <p:pic>
        <p:nvPicPr>
          <p:cNvPr id="13314" name="Picture 2" descr="http://kmsmarket.ru/img/catalog/0/17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786058"/>
            <a:ext cx="3298606" cy="3219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51893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569447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16.   Составление вопросов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700809"/>
            <a:ext cx="3758852" cy="64807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Особенности приема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2348881"/>
            <a:ext cx="3758852" cy="3601006"/>
          </a:xfrm>
        </p:spPr>
        <p:txBody>
          <a:bodyPr>
            <a:normAutofit/>
          </a:bodyPr>
          <a:lstStyle/>
          <a:p>
            <a:r>
              <a:rPr lang="ru-RU" b="1" dirty="0" smtClean="0"/>
              <a:t>Составлять вопросы требует </a:t>
            </a:r>
            <a:r>
              <a:rPr lang="ru-RU" b="1" dirty="0"/>
              <a:t>от учеников определенных </a:t>
            </a:r>
            <a:r>
              <a:rPr lang="ru-RU" b="1" dirty="0" smtClean="0"/>
              <a:t>усилий</a:t>
            </a:r>
            <a:r>
              <a:rPr lang="ru-RU" b="1" dirty="0"/>
              <a:t>, тем более что вопросы не должны </a:t>
            </a:r>
            <a:r>
              <a:rPr lang="ru-RU" b="1" dirty="0" smtClean="0"/>
              <a:t>дублировать </a:t>
            </a:r>
            <a:r>
              <a:rPr lang="ru-RU" b="1" dirty="0"/>
              <a:t>те, что приведены в параграфе. Они должны начинаться определенным </a:t>
            </a:r>
            <a:r>
              <a:rPr lang="ru-RU" b="1" dirty="0" smtClean="0"/>
              <a:t>образом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 descr="http://imob.kz/wp-content/uploads/2012/04/hid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571744"/>
            <a:ext cx="3048000" cy="303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4465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1"/>
            <a:ext cx="7920880" cy="1008111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19. Составление рассказа с географическими ошибками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556793"/>
            <a:ext cx="3758852" cy="79208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Особенности приема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2348881"/>
            <a:ext cx="3758852" cy="3601006"/>
          </a:xfrm>
        </p:spPr>
        <p:txBody>
          <a:bodyPr/>
          <a:lstStyle/>
          <a:p>
            <a:r>
              <a:rPr lang="ru-RU" b="1" dirty="0" smtClean="0"/>
              <a:t>В приведенном тексте найдите ошибки, </a:t>
            </a:r>
            <a:r>
              <a:rPr lang="ru-RU" b="1" dirty="0"/>
              <a:t>укажите номера предложений, в которых сделаны ошибки, запишите эти предложения без ошибок</a:t>
            </a:r>
            <a:r>
              <a:rPr lang="ru-RU" b="1" u="sng" dirty="0"/>
              <a:t>.</a:t>
            </a:r>
            <a:endParaRPr lang="ru-RU" b="1" dirty="0"/>
          </a:p>
          <a:p>
            <a:endParaRPr lang="ru-RU" dirty="0"/>
          </a:p>
        </p:txBody>
      </p:sp>
      <p:pic>
        <p:nvPicPr>
          <p:cNvPr id="11266" name="Picture 2" descr="https://st.depositphotos.com/1654249/1946/i/450/depositphotos_19469673-stock-photo-3d-man-thinking-with-r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500306"/>
            <a:ext cx="3500462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3451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1"/>
            <a:ext cx="7704856" cy="936103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20. Составление текстов с пропущенными словами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484785"/>
            <a:ext cx="3614836" cy="86409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Особенности приема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99592" y="2348882"/>
            <a:ext cx="3614836" cy="360100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Необходимо вставить пропущенные </a:t>
            </a:r>
            <a:r>
              <a:rPr lang="ru-RU" sz="2800" b="1" dirty="0">
                <a:solidFill>
                  <a:schemeClr val="tx1"/>
                </a:solidFill>
              </a:rPr>
              <a:t>слова, используя слова для вставки.</a:t>
            </a:r>
            <a:r>
              <a:rPr lang="ru-RU" sz="2800" b="1" u="sng" dirty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0242" name="Picture 2" descr="http://yrok.net.ua/_ld/60/24999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214554"/>
            <a:ext cx="2762250" cy="3714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557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Учебник- </a:t>
            </a:r>
            <a:r>
              <a:rPr lang="ru-RU" sz="3600" b="1" i="1" dirty="0" smtClean="0"/>
              <a:t>книга, в которой изложены основы научных знаний по предмету в соответствии с программой , предназначенная для реализации целей обучения.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3172920" cy="254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04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988" y="548681"/>
            <a:ext cx="7920880" cy="93610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21. Составление кроссвордов, ребусов, загадок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700809"/>
            <a:ext cx="3758852" cy="64807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Особенности приема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2348881"/>
            <a:ext cx="3758852" cy="3601006"/>
          </a:xfrm>
        </p:spPr>
        <p:txBody>
          <a:bodyPr/>
          <a:lstStyle/>
          <a:p>
            <a:r>
              <a:rPr lang="ru-RU" sz="2800" b="1" dirty="0"/>
              <a:t>П</a:t>
            </a:r>
            <a:r>
              <a:rPr lang="ru-RU" sz="2800" b="1" dirty="0" smtClean="0"/>
              <a:t>ри </a:t>
            </a:r>
            <a:r>
              <a:rPr lang="ru-RU" sz="2800" b="1" dirty="0"/>
              <a:t>изучении темы </a:t>
            </a:r>
            <a:r>
              <a:rPr lang="ru-RU" sz="2800" b="1" dirty="0" smtClean="0"/>
              <a:t>можно </a:t>
            </a:r>
            <a:r>
              <a:rPr lang="ru-RU" sz="2800" b="1" dirty="0"/>
              <a:t>предложить учащимся составить кроссворд, в котором должно быть не менее 10 слов.</a:t>
            </a:r>
          </a:p>
          <a:p>
            <a:endParaRPr lang="ru-RU" dirty="0"/>
          </a:p>
        </p:txBody>
      </p:sp>
      <p:pic>
        <p:nvPicPr>
          <p:cNvPr id="9218" name="Picture 2" descr="http://st.depositphotos.com/1144687/1387/i/950/depositphotos_13876227-stock-photo-guy-thin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857496"/>
            <a:ext cx="3416293" cy="3065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2747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/>
              <a:t>Примеры заданий с текстом</a:t>
            </a:r>
            <a:endParaRPr lang="ru-RU" sz="4400" b="1" dirty="0"/>
          </a:p>
        </p:txBody>
      </p:sp>
      <p:pic>
        <p:nvPicPr>
          <p:cNvPr id="58370" name="Picture 2" descr="https://thumbs.dreamstime.com/z/%D1%88%D0%BA%D0%BE-%D1%8C%D0%BD%D0%B8%D0%BA-%D1%83%D0%BC%D0%B0%D0%B5%D1%82-%D0%B8-%D0%BF%D0%BE-%D1%83%D1%87%D0%B0%D0%B5%D1%82-%D0%B8-%D0%B5%D1%8F-44760612.jpg"/>
          <p:cNvPicPr>
            <a:picLocks noChangeAspect="1" noChangeArrowheads="1"/>
          </p:cNvPicPr>
          <p:nvPr/>
        </p:nvPicPr>
        <p:blipFill>
          <a:blip r:embed="rId2"/>
          <a:srcRect b="9311"/>
          <a:stretch>
            <a:fillRect/>
          </a:stretch>
        </p:blipFill>
        <p:spPr bwMode="auto">
          <a:xfrm>
            <a:off x="1928794" y="2500306"/>
            <a:ext cx="5217299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77809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2.Логический анализ текста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1. Выделение существенного( главной мысли, выводов)</a:t>
            </a:r>
          </a:p>
          <a:p>
            <a:pPr algn="ctr"/>
            <a:r>
              <a:rPr lang="ru-RU" sz="2400" dirty="0" smtClean="0"/>
              <a:t>Рельеф суши</a:t>
            </a:r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Учитель просит учащихся прочитать  фрагмент параграфа и заполнить схему.  Вот на этом этапе целесообразно обратиться к картам атласа. Приводим примеры гор , различных по высоте . Находим причины различий .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Вывод : рельеф результат взаимодействия  внутренних и внешних сил Земли.</a:t>
            </a:r>
            <a:endParaRPr lang="ru-RU" sz="24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716016" y="2060848"/>
            <a:ext cx="289756" cy="231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815370" y="1944959"/>
            <a:ext cx="239452" cy="248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00064" y="2076148"/>
            <a:ext cx="1300223" cy="639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20172" y="2090033"/>
            <a:ext cx="1296144" cy="639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02460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0-200м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47663" y="302460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71800" y="302654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500-1000м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05772" y="301090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1000-2000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31024" y="301090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2000-5000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236296" y="301090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Выше 5000м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300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3366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Выделение логических частей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Жители туманного Альбиона свято хранят его имя – Джон </a:t>
            </a:r>
            <a:r>
              <a:rPr lang="ru-RU" b="1" dirty="0" err="1"/>
              <a:t>Спилберн</a:t>
            </a:r>
            <a:r>
              <a:rPr lang="ru-RU" b="1" dirty="0"/>
              <a:t>. Случилось это в середине XVIII века. Серьезный великобританец изобрел пособие для учеников, разрезав на кусочки обычную географическую карту. Прошло время, и сейчас весь мир пользуется с удовольствием его изобретением. А как оно называется?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157192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1226301"/>
            <a:ext cx="3658728" cy="260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71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3094633"/>
          </a:xfrm>
        </p:spPr>
        <p:txBody>
          <a:bodyPr/>
          <a:lstStyle/>
          <a:p>
            <a:r>
              <a:rPr lang="ru-RU" dirty="0" smtClean="0"/>
              <a:t>Проанализируйте текст учебника о движении Земли вокруг Солнца и определите названия тех государств , жители которых могут видеть Солнце в северной части небосвода 22 июня</a:t>
            </a:r>
          </a:p>
          <a:p>
            <a:r>
              <a:rPr lang="ru-RU" dirty="0" smtClean="0"/>
              <a:t>Канада, Уругвай, Китай, Тунис, Россия, Нигер, Куба, </a:t>
            </a:r>
            <a:r>
              <a:rPr lang="ru-RU" dirty="0"/>
              <a:t>Узбекистан, Франция, Белоруссия,  </a:t>
            </a:r>
            <a:r>
              <a:rPr lang="ru-RU" dirty="0" smtClean="0"/>
              <a:t>Япония.</a:t>
            </a: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142984"/>
            <a:ext cx="50482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8860" y="714356"/>
            <a:ext cx="4650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Анализ текста с решением задач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409423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Анализ текста с нахождением ответов на вопросы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071546"/>
            <a:ext cx="8535322" cy="5214974"/>
          </a:xfrm>
        </p:spPr>
        <p:txBody>
          <a:bodyPr>
            <a:noAutofit/>
          </a:bodyPr>
          <a:lstStyle/>
          <a:p>
            <a:r>
              <a:rPr lang="ru-RU" sz="1600" b="1" i="1" dirty="0"/>
              <a:t>Задание: Прочитайте параграф учебника и выпишите фамилии известных путешественников. 8 класс. Тема: “История исследования и освоения территории </a:t>
            </a:r>
            <a:r>
              <a:rPr lang="ru-RU" sz="1600" b="1" i="1" dirty="0" smtClean="0"/>
              <a:t>России”</a:t>
            </a:r>
          </a:p>
          <a:p>
            <a:r>
              <a:rPr lang="ru-RU" sz="1800" b="1" dirty="0" smtClean="0"/>
              <a:t>1.Он </a:t>
            </a:r>
            <a:r>
              <a:rPr lang="ru-RU" sz="1800" b="1" dirty="0"/>
              <a:t>с группой служивых людей достиг берега Охотского моря. Его люди осмотрели берега моря от устья р. Уды на юге и почти до современного Магадана на севере и основали Охотское зимовье, на месте которого возник позднее г. Охотск. Он стал окном России в Тихий океан и Северную </a:t>
            </a:r>
            <a:r>
              <a:rPr lang="ru-RU" sz="1800" b="1" dirty="0" smtClean="0"/>
              <a:t>Америку.</a:t>
            </a:r>
          </a:p>
          <a:p>
            <a:endParaRPr lang="ru-RU" sz="1800" b="1" dirty="0" smtClean="0"/>
          </a:p>
          <a:p>
            <a:r>
              <a:rPr lang="ru-RU" sz="1800" b="1" dirty="0"/>
              <a:t>2</a:t>
            </a:r>
            <a:r>
              <a:rPr lang="ru-RU" sz="1800" b="1" dirty="0" smtClean="0"/>
              <a:t>.Казак</a:t>
            </a:r>
            <a:r>
              <a:rPr lang="ru-RU" sz="1800" b="1" dirty="0"/>
              <a:t>, землепроходец, первым совершивший плавание из Ледовитого океана в Тихий, открывший пролив между Азией и Америкой, названый не его именем</a:t>
            </a:r>
            <a:r>
              <a:rPr lang="ru-RU" sz="1800" b="1" dirty="0" smtClean="0"/>
              <a:t>.</a:t>
            </a:r>
            <a:endParaRPr lang="ru-RU" sz="1800" b="1" dirty="0"/>
          </a:p>
          <a:p>
            <a:r>
              <a:rPr lang="ru-RU" sz="1800" b="1" dirty="0"/>
              <a:t>3</a:t>
            </a:r>
            <a:r>
              <a:rPr lang="ru-RU" sz="1800" b="1" dirty="0" smtClean="0"/>
              <a:t>.Тобольский </a:t>
            </a:r>
            <a:r>
              <a:rPr lang="ru-RU" sz="1800" b="1" dirty="0"/>
              <a:t>воевода в 1667 г. составивший первую сводную карту всей Сибири - “Чертеж Сибирской земли”.</a:t>
            </a:r>
          </a:p>
          <a:p>
            <a:r>
              <a:rPr lang="ru-RU" sz="1800" b="1" dirty="0"/>
              <a:t>4</a:t>
            </a:r>
            <a:r>
              <a:rPr lang="ru-RU" sz="1800" b="1" dirty="0" smtClean="0"/>
              <a:t>.Русский </a:t>
            </a:r>
            <a:r>
              <a:rPr lang="ru-RU" sz="1800" b="1" dirty="0"/>
              <a:t>полярный мореплаватель, участник Великой Северной экспедиции, достигший самой северной точки Азии.</a:t>
            </a:r>
          </a:p>
          <a:p>
            <a:r>
              <a:rPr lang="ru-RU" sz="1800" b="1" dirty="0"/>
              <a:t>5</a:t>
            </a:r>
            <a:r>
              <a:rPr lang="ru-RU" sz="1800" b="1" dirty="0" smtClean="0"/>
              <a:t>.Моряк</a:t>
            </a:r>
            <a:r>
              <a:rPr lang="ru-RU" sz="1800" b="1" dirty="0"/>
              <a:t>, родом из Дании, ставший известным мореплавателем в России, возглавивший Камчатские экспедиции и погибший в одном из них. Его имя трижды запечатлено на карте нашей страны</a:t>
            </a:r>
            <a:r>
              <a:rPr lang="ru-RU" sz="1800" b="1" dirty="0" smtClean="0"/>
              <a:t>.</a:t>
            </a:r>
            <a:endParaRPr lang="ru-RU" sz="1600" b="1" dirty="0"/>
          </a:p>
          <a:p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(</a:t>
            </a:r>
            <a:r>
              <a:rPr lang="ru-RU" sz="1100" b="1" dirty="0" smtClean="0"/>
              <a:t>Иван </a:t>
            </a:r>
            <a:r>
              <a:rPr lang="ru-RU" sz="1100" b="1" dirty="0"/>
              <a:t>Москвитин, Семен Дежнев, Петр Годунов, Челюскин, </a:t>
            </a:r>
            <a:r>
              <a:rPr lang="ru-RU" sz="1100" b="1" dirty="0" err="1"/>
              <a:t>Витус</a:t>
            </a:r>
            <a:r>
              <a:rPr lang="ru-RU" sz="1100" b="1" dirty="0"/>
              <a:t> </a:t>
            </a:r>
            <a:r>
              <a:rPr lang="ru-RU" sz="1100" b="1" dirty="0" smtClean="0"/>
              <a:t>Беринг</a:t>
            </a:r>
            <a:r>
              <a:rPr lang="ru-RU" sz="11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0290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535322" cy="85846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3.Поиск объяснений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/>
              <a:t>Определение черт сходства и различий, объяснение причин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sz="27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72524176"/>
              </p:ext>
            </p:extLst>
          </p:nvPr>
        </p:nvGraphicFramePr>
        <p:xfrm>
          <a:off x="928663" y="2786059"/>
          <a:ext cx="7747793" cy="3523262"/>
        </p:xfrm>
        <a:graphic>
          <a:graphicData uri="http://schemas.openxmlformats.org/drawingml/2006/table">
            <a:tbl>
              <a:tblPr/>
              <a:tblGrid>
                <a:gridCol w="2093264"/>
                <a:gridCol w="2899760"/>
                <a:gridCol w="2754769"/>
              </a:tblGrid>
              <a:tr h="726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9165" algn="l"/>
                          <a:tab pos="1153160" algn="ctr"/>
                        </a:tabLs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9165" algn="l"/>
                          <a:tab pos="1153160" algn="ctr"/>
                        </a:tabLs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Циклон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Линия сравнения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Антициклон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093">
                <a:tc>
                  <a:txBody>
                    <a:bodyPr/>
                    <a:lstStyle/>
                    <a:p>
                      <a:pPr marL="36195" indent="1238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Вертикальное движение воздуха в центре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Общее направление ветра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Круговое движение воздуха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 погод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57224" y="1357298"/>
            <a:ext cx="760320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9800" algn="l"/>
                <a:tab pos="1152525" algn="ctr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для учащихся: прочитайте текст в учебнике на странице 60  параграфа 9.  Заполните таблицу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признаки циклонов и антициклонов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9800" algn="l"/>
                <a:tab pos="1152525" algn="ctr"/>
              </a:tabLs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0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3.Творческая деятельность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структурный анализ текста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 Например, выдержки из “Записок охотника” И.С. Тургенева: “Глянешь – с горы такой вид: круглые, низкие холмы, распаханные и засеянные доверху, разбегаются широкими волнами; заросшие кустами овраги вьются между ними; продолговатыми островами разбросаны небольшие рощи; от деревни до деревни бегут узкие дорожки … Но далее, далее едете вы. Холмы все мельче и милые, дерева не видно…” Учащиеся по описанию распознают природную зону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3274" y="0"/>
            <a:ext cx="119854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4974" y="5301208"/>
            <a:ext cx="1840375" cy="153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46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214422"/>
            <a:ext cx="8179272" cy="91843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Составление схем, рисунков, таблиц на основе анализа текста</a:t>
            </a:r>
            <a:br>
              <a:rPr lang="ru-RU" sz="2400" b="1" dirty="0" smtClean="0"/>
            </a:br>
            <a:r>
              <a:rPr lang="ru-RU" sz="2400" b="1" dirty="0" smtClean="0"/>
              <a:t>Определение причинно- следственных связей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>
                <a:solidFill>
                  <a:srgbClr val="000000"/>
                </a:solidFill>
                <a:latin typeface="arial"/>
              </a:rPr>
              <a:t>I. Суша быстро прогрелась </a:t>
            </a:r>
            <a:r>
              <a:rPr lang="ru-RU" sz="1600" b="1" dirty="0">
                <a:solidFill>
                  <a:srgbClr val="000000"/>
                </a:solidFill>
                <a:latin typeface="Symbol"/>
              </a:rPr>
              <a:t>®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 нагрела воздух </a:t>
            </a:r>
            <a:r>
              <a:rPr lang="ru-RU" sz="1600" b="1" dirty="0">
                <a:solidFill>
                  <a:srgbClr val="000000"/>
                </a:solidFill>
                <a:latin typeface="Symbol"/>
              </a:rPr>
              <a:t>®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 воздух стал легкий </a:t>
            </a:r>
            <a:r>
              <a:rPr lang="ru-RU" sz="1600" b="1" dirty="0">
                <a:solidFill>
                  <a:srgbClr val="000000"/>
                </a:solidFill>
                <a:latin typeface="Symbol"/>
              </a:rPr>
              <a:t>®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 давление низкое.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dirty="0">
                <a:solidFill>
                  <a:srgbClr val="000000"/>
                </a:solidFill>
                <a:latin typeface="arial"/>
              </a:rPr>
              <a:t>II. Вода нагревается медленно </a:t>
            </a:r>
            <a:r>
              <a:rPr lang="ru-RU" sz="1600" b="1" dirty="0">
                <a:solidFill>
                  <a:srgbClr val="000000"/>
                </a:solidFill>
                <a:latin typeface="Symbol"/>
              </a:rPr>
              <a:t>®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 воздух над ней прогрет плохо </a:t>
            </a:r>
            <a:r>
              <a:rPr lang="ru-RU" sz="1600" b="1" dirty="0">
                <a:solidFill>
                  <a:srgbClr val="000000"/>
                </a:solidFill>
                <a:latin typeface="Symbol"/>
              </a:rPr>
              <a:t>®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 давление </a:t>
            </a:r>
            <a:r>
              <a:rPr lang="ru-RU" sz="1600" b="1" dirty="0" smtClean="0">
                <a:solidFill>
                  <a:srgbClr val="000000"/>
                </a:solidFill>
                <a:latin typeface="arial"/>
              </a:rPr>
              <a:t>высокое. </a:t>
            </a:r>
            <a:br>
              <a:rPr lang="ru-RU" sz="1600" b="1" dirty="0" smtClean="0">
                <a:solidFill>
                  <a:srgbClr val="000000"/>
                </a:solidFill>
                <a:latin typeface="arial"/>
              </a:rPr>
            </a:br>
            <a:r>
              <a:rPr lang="ru-RU" sz="1600" b="1" dirty="0" smtClean="0">
                <a:solidFill>
                  <a:srgbClr val="000000"/>
                </a:solidFill>
                <a:latin typeface="arial"/>
              </a:rPr>
              <a:t>III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. Суша быстро остыла </a:t>
            </a:r>
            <a:r>
              <a:rPr lang="ru-RU" sz="1600" b="1" dirty="0">
                <a:solidFill>
                  <a:srgbClr val="000000"/>
                </a:solidFill>
                <a:latin typeface="Symbol"/>
              </a:rPr>
              <a:t>®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 остыл воздух </a:t>
            </a:r>
            <a:r>
              <a:rPr lang="ru-RU" sz="1600" b="1" dirty="0">
                <a:solidFill>
                  <a:srgbClr val="000000"/>
                </a:solidFill>
                <a:latin typeface="Symbol"/>
              </a:rPr>
              <a:t>®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 давление высокое.</a:t>
            </a:r>
            <a:br>
              <a:rPr lang="ru-RU" sz="1600" b="1" dirty="0">
                <a:solidFill>
                  <a:srgbClr val="000000"/>
                </a:solidFill>
                <a:latin typeface="arial"/>
              </a:rPr>
            </a:br>
            <a:r>
              <a:rPr lang="ru-RU" sz="1600" b="1" dirty="0">
                <a:solidFill>
                  <a:srgbClr val="000000"/>
                </a:solidFill>
                <a:latin typeface="arial"/>
              </a:rPr>
              <a:t>IV. Вода медленно остывает </a:t>
            </a:r>
            <a:r>
              <a:rPr lang="ru-RU" sz="1600" b="1" dirty="0">
                <a:solidFill>
                  <a:srgbClr val="000000"/>
                </a:solidFill>
                <a:latin typeface="Symbol"/>
              </a:rPr>
              <a:t>®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 воздух теплый </a:t>
            </a:r>
            <a:r>
              <a:rPr lang="ru-RU" sz="1600" b="1" dirty="0">
                <a:solidFill>
                  <a:srgbClr val="000000"/>
                </a:solidFill>
                <a:latin typeface="Symbol"/>
              </a:rPr>
              <a:t>®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 легкий </a:t>
            </a:r>
            <a:r>
              <a:rPr lang="ru-RU" sz="1600" b="1" dirty="0">
                <a:solidFill>
                  <a:srgbClr val="000000"/>
                </a:solidFill>
                <a:latin typeface="Symbol"/>
              </a:rPr>
              <a:t>®</a:t>
            </a:r>
            <a:r>
              <a:rPr lang="ru-RU" sz="1600" b="1" dirty="0">
                <a:solidFill>
                  <a:srgbClr val="000000"/>
                </a:solidFill>
                <a:latin typeface="arial"/>
              </a:rPr>
              <a:t> давление низкое.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071810"/>
            <a:ext cx="7104852" cy="355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63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867" y="618896"/>
            <a:ext cx="7769347" cy="605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66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endParaRPr lang="ru-RU" sz="2400" b="1" i="1" dirty="0" smtClean="0"/>
          </a:p>
          <a:p>
            <a:r>
              <a:rPr lang="ru-RU" sz="2400" b="1" i="1" dirty="0" smtClean="0"/>
              <a:t>Функции </a:t>
            </a:r>
            <a:r>
              <a:rPr lang="ru-RU" sz="2400" b="1" i="1" dirty="0"/>
              <a:t>учебника</a:t>
            </a:r>
            <a:r>
              <a:rPr lang="ru-RU" sz="2400" b="1" i="1" dirty="0" smtClean="0"/>
              <a:t>:</a:t>
            </a:r>
            <a:endParaRPr lang="ru-RU" sz="2400" b="1" i="1" dirty="0"/>
          </a:p>
          <a:p>
            <a:r>
              <a:rPr lang="ru-RU" sz="2000" b="1" i="1" dirty="0"/>
              <a:t>1)трансформационная(преобразование научных сведений в учебный материал;</a:t>
            </a:r>
          </a:p>
          <a:p>
            <a:r>
              <a:rPr lang="ru-RU" sz="2000" b="1" i="1" dirty="0"/>
              <a:t>2)Информационная (отражение </a:t>
            </a:r>
            <a:r>
              <a:rPr lang="ru-RU" sz="2000" b="1" i="1" dirty="0" smtClean="0"/>
              <a:t>содержания </a:t>
            </a:r>
            <a:r>
              <a:rPr lang="ru-RU" sz="2000" b="1" i="1" dirty="0"/>
              <a:t>учебной дисциплины и видов </a:t>
            </a:r>
            <a:r>
              <a:rPr lang="ru-RU" sz="2000" b="1" i="1" dirty="0" smtClean="0"/>
              <a:t>деятельности</a:t>
            </a:r>
            <a:r>
              <a:rPr lang="ru-RU" sz="2000" b="1" i="1" dirty="0"/>
              <a:t>).</a:t>
            </a:r>
          </a:p>
          <a:p>
            <a:r>
              <a:rPr lang="ru-RU" sz="2000" b="1" i="1" dirty="0"/>
              <a:t>3)Обучающая (формирование приёмов самостоятельной работы).</a:t>
            </a:r>
          </a:p>
          <a:p>
            <a:r>
              <a:rPr lang="ru-RU" sz="2000" b="1" i="1" dirty="0"/>
              <a:t>4)Систематизирующая (Обеспечение строгой последовательности в изучении материала)</a:t>
            </a:r>
          </a:p>
          <a:p>
            <a:r>
              <a:rPr lang="ru-RU" sz="2000" b="1" i="1" dirty="0" smtClean="0"/>
              <a:t>5)Закрепление и самоконтроль (помощь в усвоении учебного материала)</a:t>
            </a:r>
          </a:p>
          <a:p>
            <a:r>
              <a:rPr lang="ru-RU" sz="2000" b="1" i="1" dirty="0" smtClean="0"/>
              <a:t>6)Координирующая (регулирование средств </a:t>
            </a:r>
            <a:r>
              <a:rPr lang="ru-RU" sz="2000" b="1" i="1" dirty="0"/>
              <a:t>о</a:t>
            </a:r>
            <a:r>
              <a:rPr lang="ru-RU" sz="2000" b="1" i="1" dirty="0" smtClean="0"/>
              <a:t>бучения).</a:t>
            </a:r>
          </a:p>
          <a:p>
            <a:r>
              <a:rPr lang="ru-RU" sz="2000" b="1" i="1" dirty="0" smtClean="0"/>
              <a:t>7)Развивающая и воспитывающая (освобождение школьников от полной зависимости от учителя)</a:t>
            </a:r>
            <a:endParaRPr lang="ru-RU" sz="2000" b="1" i="1" dirty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6632"/>
            <a:ext cx="158417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37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3416"/>
            <a:ext cx="8229600" cy="154759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Существуют разные точки зрения на «разделения труда» между учебником и учителем.</a:t>
            </a:r>
            <a:endParaRPr lang="ru-RU" sz="2400" b="1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323528" y="116632"/>
            <a:ext cx="3744416" cy="2143108"/>
          </a:xfrm>
          <a:prstGeom prst="wedgeEllipseCallout">
            <a:avLst>
              <a:gd name="adj1" fmla="val 49749"/>
              <a:gd name="adj2" fmla="val 44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Учебник необходим , чтобы помогать закреплять в памяти учащихся знания и перерабатывать информацию, данную учителем.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5076056" y="116632"/>
            <a:ext cx="3744416" cy="2143108"/>
          </a:xfrm>
          <a:prstGeom prst="wedgeEllipseCallout">
            <a:avLst>
              <a:gd name="adj1" fmla="val -46748"/>
              <a:gd name="adj2" fmla="val 48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Учебник должен учить детей сам без помощи учителя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4572000" y="3717032"/>
            <a:ext cx="3888432" cy="2808312"/>
          </a:xfrm>
          <a:prstGeom prst="wedgeEllipseCallout">
            <a:avLst>
              <a:gd name="adj1" fmla="val -39507"/>
              <a:gd name="adj2" fmla="val -62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Учитель и учебник взаимно дополняют друг друга и оба они необходимы ученику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825" y="3429000"/>
            <a:ext cx="362034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87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4691278" cy="1303867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Виды работы с учебником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134376"/>
            <a:ext cx="7787208" cy="3174944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Ни один учебник ,любого другого предмета , преподаваемого в школе не имеет столько возможностей применения различных видов деятельности учащихся , как учебник географии</a:t>
            </a:r>
          </a:p>
          <a:p>
            <a:pPr marL="0" indent="0" algn="r">
              <a:buNone/>
            </a:pPr>
            <a:r>
              <a:rPr lang="ru-RU" b="1" i="1" dirty="0" err="1" smtClean="0"/>
              <a:t>Душина</a:t>
            </a:r>
            <a:r>
              <a:rPr lang="ru-RU" b="1" i="1" dirty="0" smtClean="0"/>
              <a:t> И.В.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938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РЕПРОДУКТИВНО – ПОИСКОВАЯ РАБОТА С ТЕКСТОМ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643182"/>
            <a:ext cx="33843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3150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497439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1. Чтение с комментарием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556793"/>
            <a:ext cx="3901439" cy="79208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Особенности приема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2492898"/>
            <a:ext cx="3902868" cy="3456989"/>
          </a:xfrm>
        </p:spPr>
        <p:txBody>
          <a:bodyPr>
            <a:noAutofit/>
          </a:bodyPr>
          <a:lstStyle/>
          <a:p>
            <a:r>
              <a:rPr lang="ru-RU" b="1" dirty="0"/>
              <a:t>Д</a:t>
            </a:r>
            <a:r>
              <a:rPr lang="ru-RU" b="1" dirty="0" smtClean="0"/>
              <a:t>анный </a:t>
            </a:r>
            <a:r>
              <a:rPr lang="ru-RU" b="1" dirty="0"/>
              <a:t>прием помогает понять сложную информа­цию и обеспечивает лучшее усвоение </a:t>
            </a:r>
            <a:r>
              <a:rPr lang="ru-RU" b="1" dirty="0" smtClean="0"/>
              <a:t>материала </a:t>
            </a:r>
            <a:r>
              <a:rPr lang="ru-RU" b="1" dirty="0"/>
              <a:t>при подготовке домашнего задания.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1832" y="1412776"/>
            <a:ext cx="3337560" cy="93610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Примерные </a:t>
            </a:r>
            <a:r>
              <a:rPr lang="ru-RU" sz="2800" b="1" dirty="0">
                <a:solidFill>
                  <a:schemeClr val="tx1"/>
                </a:solidFill>
              </a:rPr>
              <a:t>т</a:t>
            </a:r>
            <a:r>
              <a:rPr lang="ru-RU" sz="2800" b="1" dirty="0" smtClean="0">
                <a:solidFill>
                  <a:schemeClr val="tx1"/>
                </a:solidFill>
              </a:rPr>
              <a:t>емы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1832" y="2636912"/>
            <a:ext cx="3602576" cy="3312975"/>
          </a:xfrm>
        </p:spPr>
        <p:txBody>
          <a:bodyPr/>
          <a:lstStyle/>
          <a:p>
            <a:r>
              <a:rPr lang="ru-RU" b="1" dirty="0"/>
              <a:t>«Движение литосферных плит», «Климатообразующие факторы»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09120"/>
            <a:ext cx="1783126" cy="204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323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20689"/>
            <a:ext cx="6798734" cy="1008111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2.   Чтение текста с заполнением таблицы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628801"/>
            <a:ext cx="3614836" cy="72008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Особенности приема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568" y="2348881"/>
            <a:ext cx="3830860" cy="360100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 </a:t>
            </a:r>
            <a:r>
              <a:rPr lang="ru-RU" b="1" dirty="0" smtClean="0">
                <a:solidFill>
                  <a:schemeClr val="tx1"/>
                </a:solidFill>
              </a:rPr>
              <a:t>результате </a:t>
            </a:r>
            <a:r>
              <a:rPr lang="ru-RU" b="1" dirty="0">
                <a:solidFill>
                  <a:schemeClr val="tx1"/>
                </a:solidFill>
              </a:rPr>
              <a:t>такой работы с текстом ни одна идея не остается без внимания. В итоге </a:t>
            </a:r>
            <a:r>
              <a:rPr lang="ru-RU" b="1" dirty="0" smtClean="0">
                <a:solidFill>
                  <a:schemeClr val="tx1"/>
                </a:solidFill>
              </a:rPr>
              <a:t>конспектируется </a:t>
            </a:r>
            <a:r>
              <a:rPr lang="ru-RU" b="1" dirty="0">
                <a:solidFill>
                  <a:schemeClr val="tx1"/>
                </a:solidFill>
              </a:rPr>
              <a:t>самое главное.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1832" y="1628800"/>
            <a:ext cx="3337560" cy="720081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Примерные темы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1832" y="2348881"/>
            <a:ext cx="3674584" cy="3601006"/>
          </a:xfrm>
        </p:spPr>
        <p:txBody>
          <a:bodyPr>
            <a:normAutofit/>
          </a:bodyPr>
          <a:lstStyle/>
          <a:p>
            <a:r>
              <a:rPr lang="ru-RU" b="1" dirty="0"/>
              <a:t>«Природные зоны материка», «Минералы и горные породы», «Расы земли».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184873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600</TotalTime>
  <Words>1498</Words>
  <Application>Microsoft Office PowerPoint</Application>
  <PresentationFormat>Экран (4:3)</PresentationFormat>
  <Paragraphs>160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Натуральные материалы</vt:lpstr>
      <vt:lpstr>                                                          Виды работы с текстом учебника на разных ступенях обучения</vt:lpstr>
      <vt:lpstr>Слайд 2</vt:lpstr>
      <vt:lpstr>Слайд 3</vt:lpstr>
      <vt:lpstr>Слайд 4</vt:lpstr>
      <vt:lpstr>Существуют разные точки зрения на «разделения труда» между учебником и учителем.</vt:lpstr>
      <vt:lpstr>Виды работы с учебником</vt:lpstr>
      <vt:lpstr>РЕПРОДУКТИВНО – ПОИСКОВАЯ РАБОТА С ТЕКСТОМ </vt:lpstr>
      <vt:lpstr>1. Чтение с комментарием </vt:lpstr>
      <vt:lpstr>2.   Чтение текста с заполнением таблицы </vt:lpstr>
      <vt:lpstr> 3. Составление таблиц </vt:lpstr>
      <vt:lpstr>4.   Составление проблемных вопросов по тексту учебника</vt:lpstr>
      <vt:lpstr>5. Составление опорных логических схем.</vt:lpstr>
      <vt:lpstr>6.   Написание краткого конспекта </vt:lpstr>
      <vt:lpstr>7.   Изучение терминов </vt:lpstr>
      <vt:lpstr>8. Ответы на вопросы к параграфам </vt:lpstr>
      <vt:lpstr>9. Составление плана к тексту параграфа </vt:lpstr>
      <vt:lpstr>10. Самостоятельная работа по учебно-тематическим картам с учебной литературой </vt:lpstr>
      <vt:lpstr>2). СРАВНИТЕЛЬНО-АНАЛИТИЧЕСКАЯ РАБОТА С УЧЕБНИКОМ</vt:lpstr>
      <vt:lpstr>11. Задания по работе с иллюстрациями учебни­ками </vt:lpstr>
      <vt:lpstr>12. Сравнительный анализ данных таблиц или схем </vt:lpstr>
      <vt:lpstr>13. «Пометки на полях» </vt:lpstr>
      <vt:lpstr>3). ТВОРЧЕСКИЕ ЗАДАНИЯ </vt:lpstr>
      <vt:lpstr>14.   Составление тестов учениками </vt:lpstr>
      <vt:lpstr>15.   Создание синквейна </vt:lpstr>
      <vt:lpstr>17.   Моделирование </vt:lpstr>
      <vt:lpstr>18. Составление вопросов творческого характера </vt:lpstr>
      <vt:lpstr>16.   Составление вопросов </vt:lpstr>
      <vt:lpstr>19. Составление рассказа с географическими ошибками </vt:lpstr>
      <vt:lpstr>20. Составление текстов с пропущенными словами </vt:lpstr>
      <vt:lpstr>21. Составление кроссвордов, ребусов, загадок </vt:lpstr>
      <vt:lpstr>Примеры заданий с текстом</vt:lpstr>
      <vt:lpstr>2.Логический анализ текста</vt:lpstr>
      <vt:lpstr>Выделение логических частей</vt:lpstr>
      <vt:lpstr>Слайд 34</vt:lpstr>
      <vt:lpstr>Анализ текста с нахождением ответов на вопросы</vt:lpstr>
      <vt:lpstr>3.Поиск объяснений Определение черт сходства и различий, объяснение причин </vt:lpstr>
      <vt:lpstr>3.Творческая деятельность  структурный анализ текста</vt:lpstr>
      <vt:lpstr>Составление схем, рисунков, таблиц на основе анализа текста Определение причинно- следственных связей  I. Суша быстро прогрелась ® нагрела воздух ® воздух стал легкий ® давление низкое. II. Вода нагревается медленно ® воздух над ней прогрет плохо ® давление высокое.  III. Суша быстро остыла ® остыл воздух ® давление высокое. IV. Вода медленно остывает ® воздух теплый ® легкий ® давление низкое..</vt:lpstr>
      <vt:lpstr>Слайд 39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45</cp:revision>
  <dcterms:created xsi:type="dcterms:W3CDTF">2011-10-19T18:56:45Z</dcterms:created>
  <dcterms:modified xsi:type="dcterms:W3CDTF">2018-12-27T05:15:41Z</dcterms:modified>
</cp:coreProperties>
</file>