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74" r:id="rId6"/>
    <p:sldId id="275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9" r:id="rId17"/>
    <p:sldId id="271" r:id="rId18"/>
    <p:sldId id="272" r:id="rId19"/>
    <p:sldId id="277" r:id="rId20"/>
    <p:sldId id="278" r:id="rId21"/>
    <p:sldId id="279" r:id="rId22"/>
    <p:sldId id="280" r:id="rId23"/>
    <p:sldId id="261" r:id="rId24"/>
    <p:sldId id="276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умилова Ольга Анатольевна" initials="ШОА" lastIdx="1" clrIdx="0">
    <p:extLst>
      <p:ext uri="{19B8F6BF-5375-455C-9EA6-DF929625EA0E}">
        <p15:presenceInfo xmlns:p15="http://schemas.microsoft.com/office/powerpoint/2012/main" xmlns="" userId="S::oashumilova@permkrai.ru::2408ef7b-39ab-4e13-b2b7-fafc15220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E8FE"/>
    <a:srgbClr val="DBB9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8.xml"/><Relationship Id="rId15" Type="http://schemas.openxmlformats.org/officeDocument/2006/relationships/slide" Target="slide25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mailto:support-epos@permkrai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703"/>
            <a:ext cx="8229600" cy="982049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журнале </a:t>
            </a:r>
            <a:r>
              <a:rPr lang="ru-RU" sz="3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учителя</a:t>
            </a:r>
            <a:endParaRPr lang="ru-RU" sz="3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268760"/>
            <a:ext cx="7200800" cy="5400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Список журналов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Вид журнала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Режимы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Обычный режим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Добавить оценку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Отметить отсутствие учащегося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Комментарий к уроку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Выставление «точки» в обычном режиме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Режим выставления «Н»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Быстрый режим выставления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Разновидности отображения оценок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Вес оценки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Средневзвешенный балл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Выставление итоговых оценок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Создание домашнего задания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Просмотр домашнего задания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56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«точки» в обычном режиме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специальная отметка, которая обозначает ожидание ответа от ученика, если он, например, не подготовился к уроку.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Учитель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задаёт период действия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выставления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обычном режиме необходимо: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предполагаемую оценку;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дату, до которой необходимо исправить предполагаемую оценку.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917571" cy="3115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780928"/>
            <a:ext cx="190510" cy="190510"/>
          </a:xfrm>
          <a:prstGeom prst="rect">
            <a:avLst/>
          </a:prstGeom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7DEB033C-9420-49A8-81C4-0466F754AFCD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27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 наступления установленной даты учитель не вернулся к исправлению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она автоматически замещается предполагаемой оценкой.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исправления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ячейку, где она выставлена. Исправьте предполагаемую оценку, снимите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нажмите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будет исправлена на введенное значение.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236" y="2564904"/>
            <a:ext cx="190510" cy="19051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5943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31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«Н»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32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отметки отсутствия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помогает отметить отсутствие учащихся на уроке без дополнительных затрат времени.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отметки об отсутствии в Журнале выполните следующие действия: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режим 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«Н».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пересечении ФИО учащегося и даты нажмите на ячейку –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будет выставлено в выбранной ячейке.</a:t>
            </a:r>
          </a:p>
          <a:p>
            <a:pPr marL="0" indent="0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отмены проставленного отсутствия нажмите повторно на ячейку с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«Н».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124" y="3501008"/>
            <a:ext cx="565854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8FD64EFF-20EC-4CEA-B9DC-0CC681D6D85F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63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 выставления оценок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режим позволяет быстро поставить оценки учащимся за выбранную форму контроля.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в быстром режиме выполните следующие действия: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Нажмите кнопку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выберите форму контроля из выпадающего списка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контроля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5"/>
            <a:ext cx="8038087" cy="3404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728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ячейку на пересечении ФИО учащегося и необходимой даты. Откроется диалоговое окно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Выберите необходимую оценку и нажмите на неё. Выбранная оценка будет выставлена в ячейке.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98777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32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выставлении оценки другим учащимся форма контроля сохранится.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 без повторного выбора формы контроля в быстром режиме выставление оценок возможно и с клавиатуры.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режим также позволяет выставить отметку об отсутствии. Для этого выберите в диалоговом окне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введите значение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клавиатуры. Удалить оценку или отметку в быстром режиме можно нажатием клавиши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клавиатуре.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970" y="3068960"/>
            <a:ext cx="5732244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7D896E9-A49D-403F-94FE-752EC2E0B4FB}"/>
              </a:ext>
            </a:extLst>
          </p:cNvPr>
          <p:cNvSpPr/>
          <p:nvPr/>
        </p:nvSpPr>
        <p:spPr>
          <a:xfrm>
            <a:off x="8292628" y="6165304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33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отображения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19268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журнале предусмотрены разные способы отображения оценок.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имеющие тип контроля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выделены полужирным начертанием. Цифра рядом с оценкой означает, что полученная оценка по определённой форме контроля имеет вес, отличный от «1» (например,       ).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имеющие больший вес, оказывают большее влияние на средневзвешенный балл.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2756" y="1987046"/>
            <a:ext cx="295316" cy="304843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98466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1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5721499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типов контроля и веса оценки для используемой формы контроля выставленные ранее оценки не изменяются. При смене системы оценивания знаний (5 или 100 балльная шкала и др.) отображение шрифта и веса оценки не изменяется.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оценки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выбранной учителем формы контроля.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формы контроля и вес оценки устанавливаются локальными нормативными актами ОО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 оценки в Системе для определённой формы контроля по каждому предмету устанавливает администратор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справочнике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77E460D3-3932-4918-A2AA-C295D009AE88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42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264696"/>
          </a:xfrm>
        </p:spPr>
        <p:txBody>
          <a:bodyPr>
            <a:normAutofit fontScale="85000" lnSpcReduction="20000"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Средневзвешенный балл – автоматически подсчитываемый в Системе аналитический показатель успеваемости учащегося, учитывающий вес (значимость) каждого вида работ, за которые выставлены оценки.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расчёта средневзвешенного балла: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 = (сумма произведений оценок на их вес) / (сумма весов этих оценок).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подсчёта: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и «4» за контрольную, «3» за ответ на уроке. Вес контрольных – 5 баллов, вес ответа на уроке – 1 балл.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 = (5*5 + 3*1 + 4*5) / (5 + 1 + 5) = 4,36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расчёта средневзвешенного балла при условии отсутствия веса оценок соответствует расчёту среднеарифметического.</a:t>
            </a:r>
          </a:p>
          <a:p>
            <a:endParaRPr lang="ru-RU" dirty="0"/>
          </a:p>
        </p:txBody>
      </p:sp>
      <p:sp>
        <p:nvSpPr>
          <p:cNvPr id="4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1E15BF97-982D-4BBA-8FCF-BE3D52DD483E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9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79296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выставить итоговые оценки, выберите режим отображения Журнала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итоговые оценки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нажав кнопку            в правом функциональном меню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таблица Журнала, а также таблица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оценки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Выставив отметки, учитель может скачать Журнал в следующих режимах: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Журнал представлен с указанием полного списка учащихся, с темами уроков и списком домашних заданий (ДЗ);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Журнал отображается как базовый, но с добавлением форм контроля.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скачать Журнал в одном из описанных выше режимов, нажмите соответствующую кнопку –                     или                         – в блоке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журнала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4481"/>
            <a:ext cx="48577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55" y="1833356"/>
            <a:ext cx="8064896" cy="17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5826933"/>
            <a:ext cx="1114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26934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021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журналов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главном системном меню нужно выбрать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Мои классы.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Откроется список всех журналов классов/групп, у которых учитель ведёт уроки. Чтобы открыть журнал, нажмите на область с названием предмета.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нескольких групп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предмету выберите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с наименованием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266" y="1412776"/>
            <a:ext cx="4647803" cy="140605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7975" y="3717031"/>
            <a:ext cx="4453094" cy="3000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40031CD7-7923-4671-B677-1F79E6AD29D1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479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итоговой оценки нажмите на ячейку на пересечении ФИО учащегося и аттестационного периода. Откроется диалоговое окно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Оценку можно выставить, выбрав её нажатием левой кнопкой мыши на стрелочки в специальном поле         , или ввести с клавиатуры. После выставления оценки нажмите кнопку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336704" cy="35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76064" cy="2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855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5527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оценки из таблицы выберите ячейку, в которой она проставлена, и нажмите на строку с оценкой в появившемся меню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итоговых оценок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оценку необходимо изменить, нажмите на неё, выберите требуемое значение и нажмите кнопку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выставлении итоговой оценки необходимо ознакомиться со средним баллом по периоду, за который выставляется итоговая оценка, используйте фильтры выбора периодов в правой функциональной панели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периоды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Аттестационные периоды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496"/>
            <a:ext cx="5112568" cy="3505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696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работы с информацией в Журнале учебные периоды могут быть рассортированы по типам с помощью цвета (заложено в календарном учебном графике администрацией школы). Для этого в правом функциональном меню над списком модулей заполните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       , выберите учебный период и в его рамках аттестационный период.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776864" cy="3626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39055"/>
            <a:ext cx="864096" cy="265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175FE70C-C941-40FC-B98B-2FD4475FCE3B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2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домашнего задания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домашнее задание (ДЗ) непосредственно в Журнале, можно во время урока создать дополнительные задания, которые также будут отражены в календарно-тематическом плане (КТП).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ДЗ нажмите на дату урока, на который, к примеру, не запланировано ДЗ (например,     ) в календарной строке Журнала.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382" y="2162200"/>
            <a:ext cx="238125" cy="352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8456"/>
            <a:ext cx="8323243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07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откроется форма с информацией об уроке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Нажав на ссылку                         , учитель может перейти в поурочный план, прикреплённый к классу/группе, для добавления в нём ДЗ.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ДЗ в Журнале выберите способ его формирования: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режиме.</a:t>
            </a:r>
          </a:p>
          <a:p>
            <a:pPr marL="0" indent="0" algn="ctr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расширенный режим создания ДЗ позволяет формировать его для выбранных учащихся.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94" y="836712"/>
            <a:ext cx="8152563" cy="2912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6D3E5D8B-046B-4D8B-BA2F-ECDF6FF84DA2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14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домашнего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ДЗ в Журнале можно несколькими способами: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отобразив КТП и ДЗ с помощью кнопки  в правом функциональном меню;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выбрав дату в календарной строке Журнала.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064896" cy="2049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593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  в правом функциональном меню в Журнале отобразятся сведения из КТП: даты уроков, темы и ДЗ.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92688" cy="4955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5390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Календарная строка Журнала, кроме даты урока, отражает также наличие ДЗ     или его отсутствие     на соответствующую дату урока.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дату урока, на которую не запланировано ДЗ, откроется форма с информацией об уроке.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1809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30" y="799514"/>
            <a:ext cx="233301" cy="314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892" y="2420888"/>
            <a:ext cx="7466667" cy="2704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2509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позволяет: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развёрнутого поурочного планирования соответствующего поурочного плана для создания в нём ДЗ, для этого следует нажать                         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создать ДЗ только для всего класса/группы, прикрепить новый файл, а также добавить варианты ДЗ;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назначить ДЗ как классу в целом, так и индивидуально выбранной группе учащихся, а также прикрепить файл.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842" y="1700808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914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на дату урока, на которую запланировано ДЗ    , откроется форма с информацией об уроке.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3764"/>
            <a:ext cx="1809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00392" cy="204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7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115A6B-786F-4E89-8D1A-98AE5107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журнала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журнала представлена информация: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класса/группы;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учащихся, распределённых в данную группу;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уроков, назначенных в расписании.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010" y="2587425"/>
            <a:ext cx="6977980" cy="399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0422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форма позволяет: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тему урока, нажав на название темы или иконку редактирования;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ДЗ, нажав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ДЗ, нажав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детали заданного ДЗ, нажав иконку        или                                             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раздел развёрнутого поурочного планирования соответствующего поурочного плана для внесения в нём правок в ДЗ, нажав                      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расширенный режим редактирования, нажав 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ДЗ: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режиме, нажав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быстром режиме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режиме, нажав кнопку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расширенном режиме.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5" y="2756439"/>
            <a:ext cx="462567" cy="163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731953"/>
            <a:ext cx="3168352" cy="212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842" y="3717032"/>
            <a:ext cx="1562100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7F9ADF24-4927-4334-B1C4-BC8B1F9BC44D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2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2F2137-39FE-418F-AB8E-97A56630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327098-72E0-47C7-9B05-96940FAF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затруднений Вы можете написать в службу технической поддержки.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нажмите кнопку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заполните форму обратной связи.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support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epos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permkrai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номер поддержки: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8-800-555-44-50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C73D1F5-CE53-4283-B30C-634EF275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176" y="2708920"/>
            <a:ext cx="337564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253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функциональном меню расположены инструменты, позволяющие определить: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выставления оценок/отметок: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обычный режим выставления оценок     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выставление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«Н»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быстрый режим выставления оценок       ;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Журнала: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таблица Журнала      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отобразить итоговые оценки        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отобразить календарно-тематический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(далее — КТП) и домашние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(далее — ДЗ)        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учащихся (списочный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класса):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учащиеся на данный момент      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учащиеся (с выбывшими)         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836712"/>
            <a:ext cx="330517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7533" y="2204864"/>
            <a:ext cx="2498510" cy="370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57D66D1-3BE9-4BA6-B040-4E5B92516B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703" y="1556792"/>
            <a:ext cx="361905" cy="371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9E1EF8-28E4-4823-8F08-31221C23CE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0672" y="1335880"/>
            <a:ext cx="304762" cy="238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D61A8F-65CE-45D4-A764-632CF33B5E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0672" y="1928221"/>
            <a:ext cx="361905" cy="3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D34577F-CD98-4687-BAE0-6AF8549F4D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2636912"/>
            <a:ext cx="466667" cy="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4567E7F-7B76-43CE-890E-644FC730ECC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8343" y="2970245"/>
            <a:ext cx="523810" cy="361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6DC66B9-4E77-4566-8119-BF6806BD29D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929789"/>
            <a:ext cx="504762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022AF95-8632-4808-9834-E8B18ADEE75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62577" y="4941168"/>
            <a:ext cx="333333" cy="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42BCD2-8BD2-4231-89F1-892DCF7BC90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4091" y="5250734"/>
            <a:ext cx="600000" cy="361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70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за который необходимо просмотреть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модули из КТП учителя;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периоды из календарно-учебного графика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по четвертям);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аттестационные периоды;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шкалу оценивания, в которой необходимо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режим выставления оценок: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- 5-балльная;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- 100-балльная;</a:t>
            </a:r>
          </a:p>
          <a:p>
            <a:pPr marL="342900" lvl="1" indent="-342900">
              <a:spcBef>
                <a:spcPts val="0"/>
              </a:spcBef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(оценки отображены в той шкале,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происходит оценивание знаний учеников.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десятибалльная шкала);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оценок: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контрольные –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текущие –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107" y="404664"/>
            <a:ext cx="2016224" cy="61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7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80720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функционально меню в блоке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вывести список классов, у которых учитель ведёт уроки, что позволит оперативно переходить в Журнал выбранного класса. Нажмите  в левом вертикальном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         .  В результате раскроется список классов и изучаемых ими предметов.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списочным составом класса расположен фильтр для отображения Журнала по учителям. Он актуален, когда с группой работают два учителя и более.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501" y="1230518"/>
            <a:ext cx="1076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78812" cy="37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26A30DBE-F36F-4F86-B721-5B7015ECB34A}"/>
              </a:ext>
            </a:extLst>
          </p:cNvPr>
          <p:cNvSpPr/>
          <p:nvPr/>
        </p:nvSpPr>
        <p:spPr>
          <a:xfrm>
            <a:off x="8388424" y="6255314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08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выставления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или отметок об отсутствии учащихся Вы можете использовать следующие режимы Журнала: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Обычный режим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Выставление «Н»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Быстрый режим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сроки выставления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удаления оценок или отметок на прошедшие даты определяются администратором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ЭПОС.Школа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организации в справочнике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«Настройки учебного года».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9082"/>
            <a:ext cx="8064896" cy="821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716016" y="2492896"/>
            <a:ext cx="720080" cy="3150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92080" y="206084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06084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12160" y="2492896"/>
            <a:ext cx="0" cy="63007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08359" y="2050688"/>
            <a:ext cx="432048" cy="43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2"/>
            <a:endCxn id="10" idx="2"/>
          </p:cNvCxnSpPr>
          <p:nvPr/>
        </p:nvCxnSpPr>
        <p:spPr>
          <a:xfrm>
            <a:off x="6524383" y="24827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40407" y="2482737"/>
            <a:ext cx="999945" cy="10902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0322D33A-8380-497A-8623-8963D6D3228F}"/>
              </a:ext>
            </a:extLst>
          </p:cNvPr>
          <p:cNvSpPr/>
          <p:nvPr/>
        </p:nvSpPr>
        <p:spPr>
          <a:xfrm>
            <a:off x="8362764" y="6172958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0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 выставления оценок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выставления оценок в обычном режиме нажмите кнопку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ячейку на пересечении необходимой даты и ФИО учащегося.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Откроется диалоговое окно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и комментарии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endParaRPr lang="ru-RU" sz="2400" b="1" i="1" dirty="0"/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отображается при наведении курсора на оценку в Дневнике, а также в Журнале учителя.</a:t>
            </a:r>
          </a:p>
          <a:p>
            <a:pPr marL="0" indent="0"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692" y="2204864"/>
            <a:ext cx="5771464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4087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диалоговом окне: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форму контроля, за которую будет проставлена оценка, выбрав из выпадающего списка необходимую.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оценку или точку, используя клавиатуру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навигационные кнопки в поле для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оценки.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требуется, добавьте комментарий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выбранную дату необходимо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выставить две и более оценки, </a:t>
            </a:r>
          </a:p>
          <a:p>
            <a:pPr marL="180000" indent="0" algn="just"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оценку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отметить отсутствие учащегося на уроке в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заполните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чекбокс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поле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 (Н)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сформировать комментарий к уроку. Для этого введите текст в поле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уроку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данный комментарий предназначен для всего класса/группы, установите курсор в поле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для класса/групп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indent="0" algn="just"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 информации, внесённой в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Обычном режиме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нажмите кнопку 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60440" cy="2371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E77088D2-0164-42E9-8453-4B03CAF88A7C}"/>
              </a:ext>
            </a:extLst>
          </p:cNvPr>
          <p:cNvSpPr/>
          <p:nvPr/>
        </p:nvSpPr>
        <p:spPr>
          <a:xfrm>
            <a:off x="8388424" y="6308332"/>
            <a:ext cx="648072" cy="540060"/>
          </a:xfrm>
          <a:prstGeom prst="actionButtonHome">
            <a:avLst/>
          </a:prstGeom>
          <a:solidFill>
            <a:srgbClr val="DBB9FD"/>
          </a:solidFill>
          <a:ln>
            <a:solidFill>
              <a:srgbClr val="F3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74D052-49D2-494F-81CE-3215A1649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365104"/>
            <a:ext cx="190510" cy="1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000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876</Words>
  <Application>Microsoft Office PowerPoint</Application>
  <PresentationFormat>Экран (4:3)</PresentationFormat>
  <Paragraphs>265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Работа в журнале ЭПОС.Школа Руководство для учителя</vt:lpstr>
      <vt:lpstr>Список журналов</vt:lpstr>
      <vt:lpstr>Вид журнала</vt:lpstr>
      <vt:lpstr>Слайд 4</vt:lpstr>
      <vt:lpstr>Слайд 5</vt:lpstr>
      <vt:lpstr>Слайд 6</vt:lpstr>
      <vt:lpstr>Режимы выставления оценок</vt:lpstr>
      <vt:lpstr>Обычный режим выставления оценок</vt:lpstr>
      <vt:lpstr>Слайд 9</vt:lpstr>
      <vt:lpstr>Выставление «точки» в обычном режиме</vt:lpstr>
      <vt:lpstr>Слайд 11</vt:lpstr>
      <vt:lpstr>Режим выставления «Н»</vt:lpstr>
      <vt:lpstr>Быстрый режим выставления оценок</vt:lpstr>
      <vt:lpstr>Слайд 14</vt:lpstr>
      <vt:lpstr>Слайд 15</vt:lpstr>
      <vt:lpstr>Разновидности отображения оценок</vt:lpstr>
      <vt:lpstr>Слайд 17</vt:lpstr>
      <vt:lpstr>Слайд 18</vt:lpstr>
      <vt:lpstr>Выставление итоговых оценок</vt:lpstr>
      <vt:lpstr>Слайд 20</vt:lpstr>
      <vt:lpstr>Слайд 21</vt:lpstr>
      <vt:lpstr>Слайд 22</vt:lpstr>
      <vt:lpstr>Создание домашнего задания</vt:lpstr>
      <vt:lpstr>Слайд 24</vt:lpstr>
      <vt:lpstr>Просмотр домашнего задания</vt:lpstr>
      <vt:lpstr>Слайд 26</vt:lpstr>
      <vt:lpstr>Слайд 27</vt:lpstr>
      <vt:lpstr>Слайд 28</vt:lpstr>
      <vt:lpstr>Слайд 29</vt:lpstr>
      <vt:lpstr>Слайд 30</vt:lpstr>
      <vt:lpstr>Техническая поддержка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2019-09-27T10:02:02Z</dcterms:created>
  <dcterms:modified xsi:type="dcterms:W3CDTF">2020-10-30T11:08:11Z</dcterms:modified>
</cp:coreProperties>
</file>