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9" r:id="rId3"/>
    <p:sldId id="260" r:id="rId4"/>
    <p:sldId id="261" r:id="rId5"/>
    <p:sldId id="262" r:id="rId6"/>
    <p:sldId id="272" r:id="rId7"/>
    <p:sldId id="273" r:id="rId8"/>
    <p:sldId id="274" r:id="rId9"/>
    <p:sldId id="263" r:id="rId10"/>
    <p:sldId id="264" r:id="rId11"/>
    <p:sldId id="265" r:id="rId12"/>
    <p:sldId id="266" r:id="rId13"/>
    <p:sldId id="270" r:id="rId14"/>
    <p:sldId id="271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10" autoAdjust="0"/>
  </p:normalViewPr>
  <p:slideViewPr>
    <p:cSldViewPr>
      <p:cViewPr varScale="1">
        <p:scale>
          <a:sx n="59" d="100"/>
          <a:sy n="59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5093726959630767E-2"/>
          <c:y val="4.3359190115408022E-2"/>
          <c:w val="0.63577228792760399"/>
          <c:h val="0.7653686081643256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Стартовое</c:v>
                </c:pt>
              </c:strCache>
            </c:strRef>
          </c:tx>
          <c:dLbls>
            <c:dLbl>
              <c:idx val="3"/>
              <c:layout>
                <c:manualLayout>
                  <c:x val="4.8100716082051494E-3"/>
                  <c:y val="-2.2597623512916259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Ниже среднего</c:v>
                </c:pt>
                <c:pt idx="3">
                  <c:v>Низкий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 formatCode="0%">
                  <c:v>0.4</c:v>
                </c:pt>
                <c:pt idx="1">
                  <c:v>0.13300000000000001</c:v>
                </c:pt>
                <c:pt idx="2">
                  <c:v>0.33300000000000057</c:v>
                </c:pt>
                <c:pt idx="3">
                  <c:v>0.13300000000000001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Диагностирующее</c:v>
                </c:pt>
              </c:strCache>
            </c:strRef>
          </c:tx>
          <c:dLbls>
            <c:dLbl>
              <c:idx val="0"/>
              <c:layout>
                <c:manualLayout>
                  <c:x val="1.4430214824615447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4430214824615503E-2"/>
                  <c:y val="-2.824702939114528E-3"/>
                </c:manualLayout>
              </c:layout>
              <c:showVal val="1"/>
            </c:dLbl>
            <c:dLbl>
              <c:idx val="3"/>
              <c:layout>
                <c:manualLayout>
                  <c:x val="1.4430214824615447E-2"/>
                  <c:y val="2.824702939114528E-3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Ниже среднего</c:v>
                </c:pt>
                <c:pt idx="3">
                  <c:v>Низкий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0.22000000000000017</c:v>
                </c:pt>
                <c:pt idx="1">
                  <c:v>0.48000000000000032</c:v>
                </c:pt>
                <c:pt idx="2">
                  <c:v>0.2</c:v>
                </c:pt>
                <c:pt idx="3">
                  <c:v>0.1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Итоговое</c:v>
                </c:pt>
              </c:strCache>
            </c:strRef>
          </c:tx>
          <c:dLbls>
            <c:dLbl>
              <c:idx val="2"/>
              <c:layout>
                <c:manualLayout>
                  <c:x val="1.7636929230085537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7636929230085596E-2"/>
                  <c:y val="2.824702939114528E-3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Ниже среднего</c:v>
                </c:pt>
                <c:pt idx="3">
                  <c:v>Низкий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0.3800000000000005</c:v>
                </c:pt>
                <c:pt idx="1">
                  <c:v>0.60000000000000064</c:v>
                </c:pt>
                <c:pt idx="2">
                  <c:v>4.000000000000007E-2</c:v>
                </c:pt>
                <c:pt idx="3">
                  <c:v>0</c:v>
                </c:pt>
              </c:numCache>
            </c:numRef>
          </c:val>
        </c:ser>
        <c:axId val="57181312"/>
        <c:axId val="57182848"/>
      </c:barChart>
      <c:catAx>
        <c:axId val="57181312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7182848"/>
        <c:crosses val="autoZero"/>
        <c:auto val="1"/>
        <c:lblAlgn val="ctr"/>
        <c:lblOffset val="100"/>
      </c:catAx>
      <c:valAx>
        <c:axId val="5718284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7181312"/>
        <c:crosses val="autoZero"/>
        <c:crossBetween val="between"/>
      </c:valAx>
    </c:plotArea>
    <c:legend>
      <c:legendPos val="r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B534F-2505-4E85-A7DE-D9F71BC9D239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854E0-494A-478F-B11B-38529F663B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854E0-494A-478F-B11B-38529F663B9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916832"/>
            <a:ext cx="7772400" cy="187463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«Создание типовых задач по теме </a:t>
            </a:r>
            <a:r>
              <a:rPr lang="ru-RU" sz="4900" b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«Умозаключение дедуктивного типа на основе двух посылок»</a:t>
            </a:r>
            <a:endParaRPr lang="ru-RU" sz="4900" b="1" dirty="0">
              <a:solidFill>
                <a:srgbClr val="00206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149080"/>
            <a:ext cx="6400800" cy="122413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МАОУ СОШ №12 г. Березники Пермского края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59632" y="0"/>
            <a:ext cx="73448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Краевая конференция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«Инновационные механизмы достижения новых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личностных образовательных результатов обучающихся в условиях внедрения ФГОС общего образования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616530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ноября 2016 года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6" y="2204864"/>
          <a:ext cx="7493580" cy="398301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528392"/>
                <a:gridCol w="1467328"/>
                <a:gridCol w="2497860"/>
              </a:tblGrid>
              <a:tr h="53698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Действие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938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 , апробация и анализ проведения контрольного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мероприятия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(диагностирующее)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Скопина О.В.,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Баяндина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Е.С., творческая группа учителей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86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 , апробация и анализ проведения контрольного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мероприятия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(итоговое)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октябрь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Скопина О.В.,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Баяндина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Е.С., творческая группа учителей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1243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Представление материалов апробации на итоговой конференции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Скопина О.В.,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Баяндина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Е.С., творческая группа учителей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pic>
        <p:nvPicPr>
          <p:cNvPr id="7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sp>
        <p:nvSpPr>
          <p:cNvPr id="8" name="Выноска со стрелкой вниз 7"/>
          <p:cNvSpPr/>
          <p:nvPr/>
        </p:nvSpPr>
        <p:spPr>
          <a:xfrm>
            <a:off x="1475656" y="0"/>
            <a:ext cx="6912768" cy="1844824"/>
          </a:xfrm>
          <a:prstGeom prst="downArrowCallout">
            <a:avLst>
              <a:gd name="adj1" fmla="val 136787"/>
              <a:gd name="adj2" fmla="val 187356"/>
              <a:gd name="adj3" fmla="val 25000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11560" y="260648"/>
            <a:ext cx="8229600" cy="582594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Апробация материалов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pic>
        <p:nvPicPr>
          <p:cNvPr id="7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sp>
        <p:nvSpPr>
          <p:cNvPr id="8" name="Выноска со стрелкой вниз 7"/>
          <p:cNvSpPr/>
          <p:nvPr/>
        </p:nvSpPr>
        <p:spPr>
          <a:xfrm>
            <a:off x="1475656" y="0"/>
            <a:ext cx="6912768" cy="1844824"/>
          </a:xfrm>
          <a:prstGeom prst="downArrowCallout">
            <a:avLst>
              <a:gd name="adj1" fmla="val 113586"/>
              <a:gd name="adj2" fmla="val 187356"/>
              <a:gd name="adj3" fmla="val 25000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11560" y="260648"/>
            <a:ext cx="8229600" cy="582594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Учебные дисциплины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57290" y="1928802"/>
            <a:ext cx="72728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русский язык, литература/литературное чтение, английский язык, география/окружающий мир, информатика</a:t>
            </a:r>
            <a:endParaRPr lang="ru-RU" sz="4000" b="1" dirty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0" name="Picture 2" descr="http://book-region.ru/wp-content/uploads/2016/06/336.jpg"/>
          <p:cNvPicPr>
            <a:picLocks noChangeAspect="1" noChangeArrowheads="1"/>
          </p:cNvPicPr>
          <p:nvPr/>
        </p:nvPicPr>
        <p:blipFill>
          <a:blip r:embed="rId3" cstate="print"/>
          <a:srcRect l="11859" t="1482" r="12542"/>
          <a:stretch>
            <a:fillRect/>
          </a:stretch>
        </p:blipFill>
        <p:spPr bwMode="auto">
          <a:xfrm rot="20745544">
            <a:off x="689830" y="4157848"/>
            <a:ext cx="871256" cy="13835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Picture 4" descr="Картинки по запросу картинки русский язык 5 класс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088477">
            <a:off x="1278788" y="4987454"/>
            <a:ext cx="893062" cy="14371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Picture 4" descr="Картинки по запросу картинки литературное чтение 4 класс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272651">
            <a:off x="7600764" y="4625914"/>
            <a:ext cx="978384" cy="1524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2" descr="Картинки по запросу картинки литература  Курдюмова Т.Ф.5 класс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697189">
            <a:off x="6710173" y="5151770"/>
            <a:ext cx="940418" cy="1465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2" descr="Картинки по запросу картинки окружающий мир 4 класс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1145337">
            <a:off x="2328175" y="5238495"/>
            <a:ext cx="805206" cy="12863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2" descr="Картинки по запросу картинки география 5 класс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1181122">
            <a:off x="3366221" y="5305029"/>
            <a:ext cx="797272" cy="1366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2" descr="Картинки по запросу картинки информатика 5 класс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43689">
            <a:off x="5633663" y="5212581"/>
            <a:ext cx="787372" cy="13244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2" descr="Картинки по запросу картинки английский язык Форвард 4 класс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9124" y="5233672"/>
            <a:ext cx="928694" cy="14814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3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pic>
        <p:nvPicPr>
          <p:cNvPr id="7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3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sp>
        <p:nvSpPr>
          <p:cNvPr id="8" name="Выноска со стрелкой вниз 7"/>
          <p:cNvSpPr/>
          <p:nvPr/>
        </p:nvSpPr>
        <p:spPr>
          <a:xfrm>
            <a:off x="1187624" y="0"/>
            <a:ext cx="7560840" cy="2060848"/>
          </a:xfrm>
          <a:prstGeom prst="downArrowCallout">
            <a:avLst>
              <a:gd name="adj1" fmla="val 85419"/>
              <a:gd name="adj2" fmla="val 183440"/>
              <a:gd name="adj3" fmla="val 30664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000100" y="2000240"/>
            <a:ext cx="7921036" cy="4786346"/>
          </a:xfrm>
          <a:prstGeom prst="rect">
            <a:avLst/>
          </a:prstGeom>
        </p:spPr>
        <p:txBody>
          <a:bodyPr>
            <a:noAutofit/>
          </a:bodyPr>
          <a:lstStyle/>
          <a:p>
            <a:pPr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Метапредметный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результат: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умение создавать умозаключение.</a:t>
            </a:r>
          </a:p>
          <a:p>
            <a:pPr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Конкретизация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метапредметного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результата: 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умение</a:t>
            </a:r>
            <a:r>
              <a:rPr kumimoji="0" lang="ru-RU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создавать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умозаключение дедуктивного типа на основе двух  посылок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Цель: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формирование умений  составлять умозаключения от  общего</a:t>
            </a:r>
            <a:r>
              <a:rPr kumimoji="0" lang="ru-RU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вывода  к  частным  явлениям  (от обобщения к частным фактам).</a:t>
            </a:r>
          </a:p>
          <a:p>
            <a:pPr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Возраст: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9-11 лет/ 4, 5 класс</a:t>
            </a:r>
          </a:p>
          <a:p>
            <a:pPr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Учебная дисциплина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русский язык, литература/литературное</a:t>
            </a:r>
            <a:r>
              <a:rPr kumimoji="0" lang="ru-RU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чтение, английский язык, география/окружающий мир, информатика.</a:t>
            </a:r>
          </a:p>
          <a:p>
            <a:pPr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Форма выполнения задания: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индивидуальная </a:t>
            </a:r>
          </a:p>
          <a:p>
            <a:pPr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Время выполнения: </a:t>
            </a: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зависит от количества заданий</a:t>
            </a:r>
            <a:endParaRPr kumimoji="0" lang="ru-RU" sz="2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Количество заданий: 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115616" y="0"/>
            <a:ext cx="7653536" cy="1484784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Описание типовой задачи по теме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«Умозаключение дедуктивного типа на основе двух посылок»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ыноска со стрелкой вниз 6"/>
          <p:cNvSpPr/>
          <p:nvPr/>
        </p:nvSpPr>
        <p:spPr>
          <a:xfrm>
            <a:off x="1187624" y="0"/>
            <a:ext cx="7560840" cy="2060848"/>
          </a:xfrm>
          <a:prstGeom prst="downArrowCallout">
            <a:avLst>
              <a:gd name="adj1" fmla="val 91083"/>
              <a:gd name="adj2" fmla="val 183440"/>
              <a:gd name="adj3" fmla="val 30664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Инструкция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017697"/>
            <a:ext cx="8229600" cy="484030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Описание задания: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сформулируй высказывание, следующее из содержания данных посылок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Инструкция: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Прочитай 1 и 2  посылки.  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Рассмотри предложенную схему  высказывания.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Подумай и сформулируй высказывание, следующее из содержания данных  посылок  по логической схеме.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Время на выполнение работы ___ минут.</a:t>
            </a:r>
          </a:p>
          <a:p>
            <a:endParaRPr lang="ru-RU" dirty="0"/>
          </a:p>
        </p:txBody>
      </p:sp>
      <p:pic>
        <p:nvPicPr>
          <p:cNvPr id="5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ыноска со стрелкой вниз 9"/>
          <p:cNvSpPr/>
          <p:nvPr/>
        </p:nvSpPr>
        <p:spPr>
          <a:xfrm>
            <a:off x="1187624" y="0"/>
            <a:ext cx="7560840" cy="2060848"/>
          </a:xfrm>
          <a:prstGeom prst="downArrowCallout">
            <a:avLst>
              <a:gd name="adj1" fmla="val 91083"/>
              <a:gd name="adj2" fmla="val 183440"/>
              <a:gd name="adj3" fmla="val 30664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Построение    умозаключения: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615313"/>
            <a:ext cx="7416824" cy="512605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Схема: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Посылка 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М_____________Р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Посылка 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S______________M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Умозаключение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Например,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М                Р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Посылка 1.            Все птицы имеют оперение.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Посылка 2.            Страус-птица.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Умозаключение: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Страус имеет оперение.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491880" y="3717032"/>
            <a:ext cx="228601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635896" y="2420888"/>
            <a:ext cx="1785950" cy="10001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pic>
        <p:nvPicPr>
          <p:cNvPr id="8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картинки звёздоч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789040"/>
            <a:ext cx="2619672" cy="261967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Примеры создания типовых задач по предметам апробации</a:t>
            </a:r>
            <a:endParaRPr lang="ru-RU" sz="5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 t="96199" r="18259" b="554"/>
          <a:stretch>
            <a:fillRect/>
          </a:stretch>
        </p:blipFill>
        <p:spPr bwMode="auto">
          <a:xfrm>
            <a:off x="360040" y="6597352"/>
            <a:ext cx="8748464" cy="260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02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59632" y="260648"/>
            <a:ext cx="7416824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Примеры использования типовой задачи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 уроках русского языка</a:t>
            </a:r>
            <a:endParaRPr kumimoji="0" lang="ru-RU" sz="31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691680" y="1412776"/>
            <a:ext cx="6624736" cy="1008112"/>
          </a:xfrm>
          <a:prstGeom prst="downArrowCallout">
            <a:avLst/>
          </a:prstGeom>
          <a:gradFill flip="none" rotWithShape="1">
            <a:gsLst>
              <a:gs pos="0">
                <a:srgbClr val="FFC000"/>
              </a:gs>
              <a:gs pos="45000">
                <a:schemeClr val="accent6">
                  <a:lumMod val="75000"/>
                </a:schemeClr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63688" y="1352962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7096" y="2276872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 Имя существительное»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3356992"/>
            <a:ext cx="49685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Форма выполнения задания: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индивидуальная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Описание задания: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сформулируй высказывание, следующее из содержания данных посылок.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Инструкция: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Прочитай 1 и 2  посылки  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Рассмотри предложенную схему  высказывания.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Подумай и сформулируй высказывание, следующее из содержания данных посылок  по логической схеме.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5652120" y="3645024"/>
            <a:ext cx="3168352" cy="23762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96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Схема: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7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Посылка 1         М_______Р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lvl="0" indent="-342900"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 Посылка 2        </a:t>
            </a: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 _______M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kumimoji="0" lang="ru-RU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мозаключение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______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</a:t>
            </a:r>
            <a:endParaRPr kumimoji="0" lang="ru-RU" sz="7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7452320" y="4725144"/>
            <a:ext cx="792088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 t="96199" r="18259" b="554"/>
          <a:stretch>
            <a:fillRect/>
          </a:stretch>
        </p:blipFill>
        <p:spPr bwMode="auto">
          <a:xfrm>
            <a:off x="360040" y="6597352"/>
            <a:ext cx="8748464" cy="260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02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59632" y="260648"/>
            <a:ext cx="7416824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Примеры использования типовой задачи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 уроках русского языка</a:t>
            </a:r>
            <a:endParaRPr kumimoji="0" lang="ru-RU" sz="31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691680" y="1412776"/>
            <a:ext cx="6624736" cy="1008112"/>
          </a:xfrm>
          <a:prstGeom prst="downArrowCallout">
            <a:avLst/>
          </a:prstGeom>
          <a:gradFill flip="none" rotWithShape="1">
            <a:gsLst>
              <a:gs pos="0">
                <a:srgbClr val="FFC000"/>
              </a:gs>
              <a:gs pos="45000">
                <a:schemeClr val="accent6">
                  <a:lumMod val="75000"/>
                </a:schemeClr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63688" y="1352962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7096" y="2276872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«Имя существительное»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Картинки по запросу картинки звёздоч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861048"/>
            <a:ext cx="2619672" cy="2619672"/>
          </a:xfrm>
          <a:prstGeom prst="rect">
            <a:avLst/>
          </a:prstGeom>
          <a:noFill/>
        </p:spPr>
      </p:pic>
      <p:pic>
        <p:nvPicPr>
          <p:cNvPr id="15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 t="96199" r="18259" b="554"/>
          <a:stretch>
            <a:fillRect/>
          </a:stretch>
        </p:blipFill>
        <p:spPr bwMode="auto">
          <a:xfrm>
            <a:off x="360040" y="6597352"/>
            <a:ext cx="8748464" cy="260648"/>
          </a:xfrm>
          <a:prstGeom prst="rect">
            <a:avLst/>
          </a:prstGeom>
          <a:noFill/>
        </p:spPr>
      </p:pic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467544" y="3141549"/>
            <a:ext cx="867645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Все имена собственные пишутся с заглавной буквы.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Все названия городов – имена собственные.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Значит, ________________________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02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59632" y="260648"/>
            <a:ext cx="7416824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Примеры использования типовой задачи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 уроках информатики</a:t>
            </a:r>
            <a:endParaRPr kumimoji="0" lang="ru-RU" sz="31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691680" y="1412776"/>
            <a:ext cx="6624736" cy="1008112"/>
          </a:xfrm>
          <a:prstGeom prst="downArrowCallout">
            <a:avLst/>
          </a:prstGeom>
          <a:gradFill flip="none" rotWithShape="1">
            <a:gsLst>
              <a:gs pos="0">
                <a:srgbClr val="FFC000"/>
              </a:gs>
              <a:gs pos="45000">
                <a:schemeClr val="accent6">
                  <a:lumMod val="75000"/>
                </a:schemeClr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63688" y="1352962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9064" y="2340169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«Информатика и информация»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3356992"/>
            <a:ext cx="49685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Форма выполнения задания: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индивидуальная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Описание задания: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сформулируй высказывание, следующее из содержания данных посылок.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Инструкция: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Прочитай 1 и 2  посылки  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Рассмотри предложенную схему  высказывания.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Подумай и сформулируй высказывание, следующее из содержания данных посылок  по логической схеме.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5652120" y="3645024"/>
            <a:ext cx="3168352" cy="23762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96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Схема: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7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Посылка 1         М_______Р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lvl="0" indent="-342900"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 Посылка 2        </a:t>
            </a: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 _______M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kumimoji="0" lang="ru-RU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мозаключение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______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</a:t>
            </a:r>
            <a:endParaRPr kumimoji="0" lang="ru-RU" sz="7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7452320" y="4725144"/>
            <a:ext cx="792088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02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59632" y="260648"/>
            <a:ext cx="7416824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Примеры использования типовой задачи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 уроках информатики</a:t>
            </a:r>
            <a:endParaRPr kumimoji="0" lang="ru-RU" sz="31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691680" y="1412776"/>
            <a:ext cx="6624736" cy="1008112"/>
          </a:xfrm>
          <a:prstGeom prst="downArrowCallout">
            <a:avLst/>
          </a:prstGeom>
          <a:gradFill flip="none" rotWithShape="1">
            <a:gsLst>
              <a:gs pos="0">
                <a:srgbClr val="FFC000"/>
              </a:gs>
              <a:gs pos="45000">
                <a:schemeClr val="accent6">
                  <a:lumMod val="75000"/>
                </a:schemeClr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63688" y="1352962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Картинки по запросу картинки звёздоч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365104"/>
            <a:ext cx="2187624" cy="2187624"/>
          </a:xfrm>
          <a:prstGeom prst="rect">
            <a:avLst/>
          </a:prstGeom>
          <a:noFill/>
        </p:spPr>
      </p:pic>
      <p:pic>
        <p:nvPicPr>
          <p:cNvPr id="15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 t="96199" r="18259" b="554"/>
          <a:stretch>
            <a:fillRect/>
          </a:stretch>
        </p:blipFill>
        <p:spPr bwMode="auto">
          <a:xfrm>
            <a:off x="360040" y="6597352"/>
            <a:ext cx="8748464" cy="260648"/>
          </a:xfrm>
          <a:prstGeom prst="rect">
            <a:avLst/>
          </a:prstGeom>
          <a:noFill/>
        </p:spPr>
      </p:pic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683568" y="3304730"/>
            <a:ext cx="8064896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Все органы чувств – информационные каналы человека.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Зрение – орган чувств.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Значит, ___________________________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9064" y="2340169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«Информатика и информация»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ыноска со стрелкой вниз 8"/>
          <p:cNvSpPr/>
          <p:nvPr/>
        </p:nvSpPr>
        <p:spPr>
          <a:xfrm>
            <a:off x="1475656" y="0"/>
            <a:ext cx="6912768" cy="2204864"/>
          </a:xfrm>
          <a:prstGeom prst="downArrowCallout">
            <a:avLst>
              <a:gd name="adj1" fmla="val 102650"/>
              <a:gd name="adj2" fmla="val 156762"/>
              <a:gd name="adj3" fmla="val 25000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44824"/>
            <a:ext cx="7772400" cy="388843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участник  краевого проекта </a:t>
            </a: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«Разработка и апробация  типовых задач применения универсальных учебных действий»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Руководители проекта: </a:t>
            </a:r>
            <a: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Аверина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С. С., </a:t>
            </a:r>
            <a:r>
              <a:rPr lang="ru-RU" sz="31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Коротаева</a:t>
            </a: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Т.В., </a:t>
            </a:r>
            <a:b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старшие научные сотрудники ИРО ПК.</a:t>
            </a:r>
            <a:endParaRPr lang="ru-RU" sz="31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260648"/>
            <a:ext cx="6400800" cy="122413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МАОУ СОШ №12 г. Березники Пермского края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779912" y="616530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ноября 2016 года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02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59632" y="260648"/>
            <a:ext cx="7416824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Примеры использования типовой задачи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 уроках географии</a:t>
            </a:r>
            <a:endParaRPr kumimoji="0" lang="ru-RU" sz="31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691680" y="1412776"/>
            <a:ext cx="6624736" cy="1008112"/>
          </a:xfrm>
          <a:prstGeom prst="downArrowCallout">
            <a:avLst/>
          </a:prstGeom>
          <a:gradFill flip="none" rotWithShape="1">
            <a:gsLst>
              <a:gs pos="0">
                <a:srgbClr val="FFC000"/>
              </a:gs>
              <a:gs pos="45000">
                <a:schemeClr val="accent6">
                  <a:lumMod val="75000"/>
                </a:schemeClr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63688" y="1352962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9064" y="2340169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«География – одна из наук на планете Земля »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3356992"/>
            <a:ext cx="49685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Форма выполнения задания: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индивидуальная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Описание задания: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сформулируй высказывание, следующее из содержания данных посылок.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Инструкция: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Прочитай 1 и 2  посылки  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Рассмотри предложенную схему  высказывания.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Подумай и сформулируй высказывание, следующее из содержания данных посылок  по логической схеме.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5652120" y="3645024"/>
            <a:ext cx="3168352" cy="23762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96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Схема: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7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Посылка 1         М_______Р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lvl="0" indent="-342900"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 Посылка 2        </a:t>
            </a: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 _______M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kumimoji="0" lang="ru-RU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мозаключение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______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</a:t>
            </a:r>
            <a:endParaRPr kumimoji="0" lang="ru-RU" sz="7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7452320" y="4725144"/>
            <a:ext cx="792088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02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59632" y="260648"/>
            <a:ext cx="7416824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Примеры использования типовой задачи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 уроках географии</a:t>
            </a:r>
            <a:endParaRPr kumimoji="0" lang="ru-RU" sz="31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691680" y="1412776"/>
            <a:ext cx="6624736" cy="1008112"/>
          </a:xfrm>
          <a:prstGeom prst="downArrowCallout">
            <a:avLst/>
          </a:prstGeom>
          <a:gradFill flip="none" rotWithShape="1">
            <a:gsLst>
              <a:gs pos="0">
                <a:srgbClr val="FFC000"/>
              </a:gs>
              <a:gs pos="45000">
                <a:schemeClr val="accent6">
                  <a:lumMod val="75000"/>
                </a:schemeClr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63688" y="1352962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Картинки по запросу картинки звёздоч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365104"/>
            <a:ext cx="2187624" cy="2187624"/>
          </a:xfrm>
          <a:prstGeom prst="rect">
            <a:avLst/>
          </a:prstGeom>
          <a:noFill/>
        </p:spPr>
      </p:pic>
      <p:pic>
        <p:nvPicPr>
          <p:cNvPr id="15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 t="96199" r="18259" b="554"/>
          <a:stretch>
            <a:fillRect/>
          </a:stretch>
        </p:blipFill>
        <p:spPr bwMode="auto">
          <a:xfrm>
            <a:off x="360040" y="6597352"/>
            <a:ext cx="8748464" cy="260648"/>
          </a:xfrm>
          <a:prstGeom prst="rect">
            <a:avLst/>
          </a:prstGeom>
          <a:noFill/>
        </p:spPr>
      </p:pic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683568" y="3140968"/>
            <a:ext cx="806489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1.Природой созданы  моря, вулканы, горы, острова и т.д.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2.География изучает объекты, созданные природой.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Значит, _______________________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9064" y="2340169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«География – одна из наук на планете Земля »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02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59632" y="260648"/>
            <a:ext cx="7416824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Примеры использования типовой задачи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 уроках литературного чтения</a:t>
            </a:r>
            <a:endParaRPr kumimoji="0" lang="ru-RU" sz="31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691680" y="1412776"/>
            <a:ext cx="6624736" cy="1008112"/>
          </a:xfrm>
          <a:prstGeom prst="downArrowCallout">
            <a:avLst/>
          </a:prstGeom>
          <a:gradFill flip="none" rotWithShape="1">
            <a:gsLst>
              <a:gs pos="0">
                <a:srgbClr val="FFC000"/>
              </a:gs>
              <a:gs pos="45000">
                <a:schemeClr val="accent6">
                  <a:lumMod val="75000"/>
                </a:schemeClr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63688" y="1352962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9064" y="2340169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Е.С. Велтистов «Приключения Электроника»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3356992"/>
            <a:ext cx="49685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Форма выполнения задания: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индивидуальная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Описание задания: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сформулируй высказывание, следующее из содержания данных посылок.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Инструкция: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Прочитай 1 и 2  посылки  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Рассмотри предложенную схему  высказывания.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Подумай и сформулируй высказывание, следующее из содержания данных посылок  по логической схеме.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5652120" y="3645024"/>
            <a:ext cx="3168352" cy="23762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96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Схема: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7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Посылка 1         М_______Р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lvl="0" indent="-342900"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 Посылка 2        </a:t>
            </a: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 _______M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kumimoji="0" lang="ru-RU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мозаключение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______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</a:t>
            </a:r>
            <a:endParaRPr kumimoji="0" lang="ru-RU" sz="7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7452320" y="4725144"/>
            <a:ext cx="792088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02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59632" y="260648"/>
            <a:ext cx="7416824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Примеры использования типовой задачи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 уроках литературного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чтения</a:t>
            </a:r>
            <a:endParaRPr kumimoji="0" lang="ru-RU" sz="31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691680" y="1412776"/>
            <a:ext cx="6624736" cy="1008112"/>
          </a:xfrm>
          <a:prstGeom prst="downArrowCallout">
            <a:avLst/>
          </a:prstGeom>
          <a:gradFill flip="none" rotWithShape="1">
            <a:gsLst>
              <a:gs pos="0">
                <a:srgbClr val="FFC000"/>
              </a:gs>
              <a:gs pos="45000">
                <a:schemeClr val="accent6">
                  <a:lumMod val="75000"/>
                </a:schemeClr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63688" y="1352962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Картинки по запросу картинки звёздоч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365104"/>
            <a:ext cx="2187624" cy="2187624"/>
          </a:xfrm>
          <a:prstGeom prst="rect">
            <a:avLst/>
          </a:prstGeom>
          <a:noFill/>
        </p:spPr>
      </p:pic>
      <p:pic>
        <p:nvPicPr>
          <p:cNvPr id="15" name="Picture 2" descr="http://propowerpoint.ru/wp-content/uploads/2013/01/OrangSlaidMini.jpg"/>
          <p:cNvPicPr>
            <a:picLocks noChangeAspect="1" noChangeArrowheads="1"/>
          </p:cNvPicPr>
          <p:nvPr/>
        </p:nvPicPr>
        <p:blipFill>
          <a:blip r:embed="rId2" cstate="print"/>
          <a:srcRect t="96199" r="18259" b="554"/>
          <a:stretch>
            <a:fillRect/>
          </a:stretch>
        </p:blipFill>
        <p:spPr bwMode="auto">
          <a:xfrm>
            <a:off x="360040" y="6597352"/>
            <a:ext cx="8748464" cy="260648"/>
          </a:xfrm>
          <a:prstGeom prst="rect">
            <a:avLst/>
          </a:prstGeom>
          <a:noFill/>
        </p:spPr>
      </p:pic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683568" y="2926106"/>
            <a:ext cx="806489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Фантастический рассказ – это произведение, созданное воображением писателя-фантаста.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«Приключения Электроника» – фантастический рассказ Е.С. Велтистова 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Значит, _________________________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9064" y="2340169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Е.С. Велтистов «Приключения Электроника»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ыноска со стрелкой вниз 9"/>
          <p:cNvSpPr/>
          <p:nvPr/>
        </p:nvSpPr>
        <p:spPr>
          <a:xfrm>
            <a:off x="1187624" y="0"/>
            <a:ext cx="7560840" cy="2060848"/>
          </a:xfrm>
          <a:prstGeom prst="downArrowCallout">
            <a:avLst>
              <a:gd name="adj1" fmla="val 91083"/>
              <a:gd name="adj2" fmla="val 183440"/>
              <a:gd name="adj3" fmla="val 30664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260350"/>
            <a:ext cx="8229600" cy="72548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 участия в краевом проекте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pic>
        <p:nvPicPr>
          <p:cNvPr id="8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sp>
        <p:nvSpPr>
          <p:cNvPr id="12" name="12-конечная звезда 11"/>
          <p:cNvSpPr/>
          <p:nvPr/>
        </p:nvSpPr>
        <p:spPr>
          <a:xfrm>
            <a:off x="2928926" y="2214554"/>
            <a:ext cx="4786346" cy="4214842"/>
          </a:xfrm>
          <a:prstGeom prst="star12">
            <a:avLst>
              <a:gd name="adj" fmla="val 43050"/>
            </a:avLst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44450" cmpd="thickThin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857620" y="3143248"/>
            <a:ext cx="2928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Разработан банк типовых задач из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 заданий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714620"/>
            <a:ext cx="17145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ыноска со стрелкой вниз 9"/>
          <p:cNvSpPr/>
          <p:nvPr/>
        </p:nvSpPr>
        <p:spPr>
          <a:xfrm>
            <a:off x="1187624" y="0"/>
            <a:ext cx="7560840" cy="2060848"/>
          </a:xfrm>
          <a:prstGeom prst="downArrowCallout">
            <a:avLst>
              <a:gd name="adj1" fmla="val 91083"/>
              <a:gd name="adj2" fmla="val 183440"/>
              <a:gd name="adj3" fmla="val 30664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260350"/>
            <a:ext cx="8229600" cy="72548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Критерии оценивания КМ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pic>
        <p:nvPicPr>
          <p:cNvPr id="8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00166" y="2143116"/>
          <a:ext cx="6786610" cy="438046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249853"/>
                <a:gridCol w="1536757"/>
              </a:tblGrid>
              <a:tr h="87284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Критерии оценивания  каждого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высказывания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в баллах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</a:tr>
              <a:tr h="2596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Высказывание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</a:tr>
              <a:tr h="2596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Наличие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</a:tr>
              <a:tr h="2596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Отсутствие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</a:tr>
              <a:tr h="2596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Оформление высказывания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</a:tr>
              <a:tr h="2596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Соответствует логической схеме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</a:tr>
              <a:tr h="2596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Не соответствует логической схеме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</a:tr>
              <a:tr h="2596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Содержание высказывания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</a:tr>
              <a:tr h="2596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Полное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</a:tr>
              <a:tr h="2596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Неполное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</a:tr>
              <a:tr h="2596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Время  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</a:tr>
              <a:tr h="2596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уложился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</a:tr>
              <a:tr h="2596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не уложился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795" marR="5679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ыноска со стрелкой вниз 9"/>
          <p:cNvSpPr/>
          <p:nvPr/>
        </p:nvSpPr>
        <p:spPr>
          <a:xfrm>
            <a:off x="1187624" y="0"/>
            <a:ext cx="7560840" cy="2060848"/>
          </a:xfrm>
          <a:prstGeom prst="downArrowCallout">
            <a:avLst>
              <a:gd name="adj1" fmla="val 91083"/>
              <a:gd name="adj2" fmla="val 183440"/>
              <a:gd name="adj3" fmla="val 30664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57224" y="-142900"/>
            <a:ext cx="8229600" cy="159701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Уровни, фиксирующие наличие умения формулировать умозаключение у школьников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pic>
        <p:nvPicPr>
          <p:cNvPr id="8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142976" y="2571744"/>
          <a:ext cx="7500989" cy="330709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720390"/>
                <a:gridCol w="2451742"/>
                <a:gridCol w="2328857"/>
              </a:tblGrid>
              <a:tr h="614367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Высокий 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24-28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85-100 %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14367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Средний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 уровень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19-23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65-84 %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85845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Ниже среднего 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уровня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13-18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- 64 %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14367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Низкий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 уровень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меньше  13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меньше 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45 %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ыноска со стрелкой вниз 9"/>
          <p:cNvSpPr/>
          <p:nvPr/>
        </p:nvSpPr>
        <p:spPr>
          <a:xfrm>
            <a:off x="1187624" y="0"/>
            <a:ext cx="7560840" cy="2060848"/>
          </a:xfrm>
          <a:prstGeom prst="downArrowCallout">
            <a:avLst>
              <a:gd name="adj1" fmla="val 91083"/>
              <a:gd name="adj2" fmla="val 183440"/>
              <a:gd name="adj3" fmla="val 30664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57224" y="-142900"/>
            <a:ext cx="8229600" cy="1597014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Сравнительный анализ результатов контрольных мероприятий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pic>
        <p:nvPicPr>
          <p:cNvPr id="8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graphicFrame>
        <p:nvGraphicFramePr>
          <p:cNvPr id="9" name="Диаграмма 8"/>
          <p:cNvGraphicFramePr/>
          <p:nvPr/>
        </p:nvGraphicFramePr>
        <p:xfrm>
          <a:off x="1071538" y="2143116"/>
          <a:ext cx="7778004" cy="4496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ыноска со стрелкой вниз 9"/>
          <p:cNvSpPr/>
          <p:nvPr/>
        </p:nvSpPr>
        <p:spPr>
          <a:xfrm>
            <a:off x="1187624" y="0"/>
            <a:ext cx="7560840" cy="2060848"/>
          </a:xfrm>
          <a:prstGeom prst="downArrowCallout">
            <a:avLst>
              <a:gd name="adj1" fmla="val 91083"/>
              <a:gd name="adj2" fmla="val 183440"/>
              <a:gd name="adj3" fmla="val 30664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57224" y="-142900"/>
            <a:ext cx="8229600" cy="1597014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Результаты апробации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pic>
        <p:nvPicPr>
          <p:cNvPr id="8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714612" y="2285992"/>
            <a:ext cx="58579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 учащиеся овладели умением создавать умозаключение дедуктивного типа на основе двух  посылок.</a:t>
            </a:r>
            <a:endParaRPr lang="ru-RU" sz="4000" dirty="0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2428868"/>
            <a:ext cx="17145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oneyes.ru/img/picture/Apr/07/74218e3a9ccd6d03780032f8ece543a4/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071546"/>
            <a:ext cx="4000528" cy="4071703"/>
          </a:xfrm>
          <a:prstGeom prst="rect">
            <a:avLst/>
          </a:prstGeom>
          <a:noFill/>
        </p:spPr>
      </p:pic>
      <p:pic>
        <p:nvPicPr>
          <p:cNvPr id="7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3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pic>
        <p:nvPicPr>
          <p:cNvPr id="8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3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500562" y="2000240"/>
            <a:ext cx="43577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ыноска со стрелкой вниз 8"/>
          <p:cNvSpPr/>
          <p:nvPr/>
        </p:nvSpPr>
        <p:spPr>
          <a:xfrm>
            <a:off x="1475656" y="0"/>
            <a:ext cx="6912768" cy="2204864"/>
          </a:xfrm>
          <a:prstGeom prst="downArrowCallout">
            <a:avLst>
              <a:gd name="adj1" fmla="val 106179"/>
              <a:gd name="adj2" fmla="val 156762"/>
              <a:gd name="adj3" fmla="val 25000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260648"/>
            <a:ext cx="6400800" cy="122413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школы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779912" y="616530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ноября 2016 года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971600" y="2420888"/>
            <a:ext cx="7772400" cy="1874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Times New Roman" pitchFamily="18" charset="0"/>
              </a:rPr>
              <a:t>«Создание типовых задач по теме </a:t>
            </a:r>
            <a:r>
              <a:rPr kumimoji="0" lang="ru-RU" sz="4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Times New Roman" pitchFamily="18" charset="0"/>
              </a:rPr>
              <a:t>«Умозаключение дедуктивного типа на основе двух посылок»</a:t>
            </a:r>
            <a:endParaRPr kumimoji="0" lang="ru-RU" sz="4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onotype Corsiva" pitchFamily="66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ыноска со стрелкой вниз 8"/>
          <p:cNvSpPr/>
          <p:nvPr/>
        </p:nvSpPr>
        <p:spPr>
          <a:xfrm>
            <a:off x="1475656" y="0"/>
            <a:ext cx="6912768" cy="2204864"/>
          </a:xfrm>
          <a:prstGeom prst="downArrowCallout">
            <a:avLst>
              <a:gd name="adj1" fmla="val 104414"/>
              <a:gd name="adj2" fmla="val 155593"/>
              <a:gd name="adj3" fmla="val 25000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260648"/>
            <a:ext cx="6400800" cy="1224136"/>
          </a:xfrm>
        </p:spPr>
        <p:txBody>
          <a:bodyPr>
            <a:normAutofit fontScale="77500" lnSpcReduction="20000"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Образовательный результат в терминологии ФГОС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779912" y="616530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ноября 2016 года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857224" y="2285992"/>
            <a:ext cx="7772400" cy="18746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Times New Roman" pitchFamily="18" charset="0"/>
              </a:rPr>
              <a:t>Умение создавать умозаключение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otype Corsiva" pitchFamily="66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ыноска со стрелкой вниз 8"/>
          <p:cNvSpPr/>
          <p:nvPr/>
        </p:nvSpPr>
        <p:spPr>
          <a:xfrm>
            <a:off x="1475656" y="0"/>
            <a:ext cx="6912768" cy="2204864"/>
          </a:xfrm>
          <a:prstGeom prst="downArrowCallout">
            <a:avLst>
              <a:gd name="adj1" fmla="val 79708"/>
              <a:gd name="adj2" fmla="val 156762"/>
              <a:gd name="adj3" fmla="val 25000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260648"/>
            <a:ext cx="6400800" cy="1224136"/>
          </a:xfrm>
        </p:spPr>
        <p:txBody>
          <a:bodyPr>
            <a:normAutofit fontScale="92500" lnSpcReduction="20000"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Конкретизированный результат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779912" y="616530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ноября 2016 года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000100" y="2500306"/>
            <a:ext cx="7772400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Умение создавать умозаключение дедуктивного типа на основе двух  посылок </a:t>
            </a:r>
          </a:p>
          <a:p>
            <a:pPr lvl="0" algn="ctr">
              <a:spcBef>
                <a:spcPct val="0"/>
              </a:spcBef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(от обобщения  к частным фактам)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ыноска со стрелкой вниз 6"/>
          <p:cNvSpPr/>
          <p:nvPr/>
        </p:nvSpPr>
        <p:spPr>
          <a:xfrm>
            <a:off x="1475656" y="0"/>
            <a:ext cx="6912768" cy="2204864"/>
          </a:xfrm>
          <a:prstGeom prst="downArrowCallout">
            <a:avLst>
              <a:gd name="adj1" fmla="val 79708"/>
              <a:gd name="adj2" fmla="val 156762"/>
              <a:gd name="adj3" fmla="val 25000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Тезаурус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636912"/>
            <a:ext cx="8229600" cy="237626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Умозаключение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суждение, посредством которого из   2-х  посылок  по определённым правилам  вывода получается  суждение-заключение.</a:t>
            </a:r>
            <a:endParaRPr lang="ru-RU" b="1" dirty="0"/>
          </a:p>
        </p:txBody>
      </p:sp>
      <p:pic>
        <p:nvPicPr>
          <p:cNvPr id="5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0"/>
            <a:ext cx="6858001" cy="1115616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pic>
        <p:nvPicPr>
          <p:cNvPr id="28674" name="Picture 2" descr="http://internika.org/sites/default/files/imagecache/shpm_img/work_test/informatik_0.jpg"/>
          <p:cNvPicPr>
            <a:picLocks noChangeAspect="1" noChangeArrowheads="1"/>
          </p:cNvPicPr>
          <p:nvPr/>
        </p:nvPicPr>
        <p:blipFill>
          <a:blip r:embed="rId3" cstate="print"/>
          <a:srcRect r="9090"/>
          <a:stretch>
            <a:fillRect/>
          </a:stretch>
        </p:blipFill>
        <p:spPr bwMode="auto">
          <a:xfrm>
            <a:off x="1500166" y="0"/>
            <a:ext cx="857256" cy="1428750"/>
          </a:xfrm>
          <a:prstGeom prst="rect">
            <a:avLst/>
          </a:prstGeom>
          <a:noFill/>
        </p:spPr>
      </p:pic>
      <p:pic>
        <p:nvPicPr>
          <p:cNvPr id="8" name="Picture 2" descr="http://internika.org/sites/default/files/imagecache/shpm_img/work_test/informatik_0.jpg"/>
          <p:cNvPicPr>
            <a:picLocks noChangeAspect="1" noChangeArrowheads="1"/>
          </p:cNvPicPr>
          <p:nvPr/>
        </p:nvPicPr>
        <p:blipFill>
          <a:blip r:embed="rId3" cstate="print"/>
          <a:srcRect r="7143"/>
          <a:stretch>
            <a:fillRect/>
          </a:stretch>
        </p:blipFill>
        <p:spPr bwMode="auto">
          <a:xfrm flipH="1">
            <a:off x="7500958" y="0"/>
            <a:ext cx="928694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ыноска со стрелкой вниз 9"/>
          <p:cNvSpPr/>
          <p:nvPr/>
        </p:nvSpPr>
        <p:spPr>
          <a:xfrm>
            <a:off x="1475656" y="0"/>
            <a:ext cx="6912768" cy="2204864"/>
          </a:xfrm>
          <a:prstGeom prst="downArrowCallout">
            <a:avLst>
              <a:gd name="adj1" fmla="val 79708"/>
              <a:gd name="adj2" fmla="val 156762"/>
              <a:gd name="adj3" fmla="val 25000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332037"/>
            <a:ext cx="8229600" cy="4525963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Дедукция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переход от общего к частному. Если умозаключение справедливо во всех случаях, то оно справедливо и в каждом частном случае. </a:t>
            </a:r>
          </a:p>
          <a:p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Суждение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строится на основе понятий и по форме является повествовательным предложением.</a:t>
            </a:r>
          </a:p>
          <a:p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Посылка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исходное суждение.  </a:t>
            </a:r>
          </a:p>
          <a:p>
            <a:endParaRPr lang="ru-RU" dirty="0"/>
          </a:p>
        </p:txBody>
      </p:sp>
      <p:pic>
        <p:nvPicPr>
          <p:cNvPr id="5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0"/>
            <a:ext cx="6858001" cy="1115616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1156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Тезаурус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7" name="Picture 2" descr="http://internika.org/sites/default/files/imagecache/shpm_img/work_test/informatik_0.jpg"/>
          <p:cNvPicPr>
            <a:picLocks noChangeAspect="1" noChangeArrowheads="1"/>
          </p:cNvPicPr>
          <p:nvPr/>
        </p:nvPicPr>
        <p:blipFill>
          <a:blip r:embed="rId3" cstate="print"/>
          <a:srcRect r="9090"/>
          <a:stretch>
            <a:fillRect/>
          </a:stretch>
        </p:blipFill>
        <p:spPr bwMode="auto">
          <a:xfrm>
            <a:off x="1500166" y="0"/>
            <a:ext cx="857256" cy="1428750"/>
          </a:xfrm>
          <a:prstGeom prst="rect">
            <a:avLst/>
          </a:prstGeom>
          <a:noFill/>
        </p:spPr>
      </p:pic>
      <p:pic>
        <p:nvPicPr>
          <p:cNvPr id="9" name="Picture 2" descr="http://internika.org/sites/default/files/imagecache/shpm_img/work_test/informatik_0.jpg"/>
          <p:cNvPicPr>
            <a:picLocks noChangeAspect="1" noChangeArrowheads="1"/>
          </p:cNvPicPr>
          <p:nvPr/>
        </p:nvPicPr>
        <p:blipFill>
          <a:blip r:embed="rId3" cstate="print"/>
          <a:srcRect r="7143"/>
          <a:stretch>
            <a:fillRect/>
          </a:stretch>
        </p:blipFill>
        <p:spPr bwMode="auto">
          <a:xfrm flipH="1">
            <a:off x="7500958" y="0"/>
            <a:ext cx="928694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ыноска со стрелкой вниз 9"/>
          <p:cNvSpPr/>
          <p:nvPr/>
        </p:nvSpPr>
        <p:spPr>
          <a:xfrm>
            <a:off x="1475656" y="0"/>
            <a:ext cx="6912768" cy="2204864"/>
          </a:xfrm>
          <a:prstGeom prst="downArrowCallout">
            <a:avLst>
              <a:gd name="adj1" fmla="val 79708"/>
              <a:gd name="adj2" fmla="val 156762"/>
              <a:gd name="adj3" fmla="val 25000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72547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Тезаурус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204864"/>
            <a:ext cx="7653536" cy="4422316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5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умозаключения</a:t>
            </a:r>
          </a:p>
          <a:p>
            <a:pPr algn="ctr">
              <a:buNone/>
            </a:pPr>
            <a:endParaRPr lang="ru-RU" sz="4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Посылка 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М_____________Р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Посылка   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S______________M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Умозаключение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Р -  это большая посылка (суждение, в котором содержится больший термин – предикат заключения )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меньшая посылка (суждение, в котором содержится меньший термин – субъект заключения)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М - средний термин – это термин, содержащийся в обеих посылках. Именно он есть связующее звено между двумя посылками.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707904" y="4797152"/>
            <a:ext cx="128588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635896" y="3212976"/>
            <a:ext cx="1440160" cy="7200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0"/>
            <a:ext cx="6858001" cy="1115616"/>
          </a:xfrm>
          <a:prstGeom prst="rect">
            <a:avLst/>
          </a:prstGeom>
          <a:noFill/>
        </p:spPr>
      </p:pic>
      <p:pic>
        <p:nvPicPr>
          <p:cNvPr id="9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  <p:pic>
        <p:nvPicPr>
          <p:cNvPr id="11" name="Picture 2" descr="http://internika.org/sites/default/files/imagecache/shpm_img/work_test/informatik_0.jpg"/>
          <p:cNvPicPr>
            <a:picLocks noChangeAspect="1" noChangeArrowheads="1"/>
          </p:cNvPicPr>
          <p:nvPr/>
        </p:nvPicPr>
        <p:blipFill>
          <a:blip r:embed="rId3" cstate="print"/>
          <a:srcRect r="9090"/>
          <a:stretch>
            <a:fillRect/>
          </a:stretch>
        </p:blipFill>
        <p:spPr bwMode="auto">
          <a:xfrm>
            <a:off x="1500166" y="0"/>
            <a:ext cx="857256" cy="1428750"/>
          </a:xfrm>
          <a:prstGeom prst="rect">
            <a:avLst/>
          </a:prstGeom>
          <a:noFill/>
        </p:spPr>
      </p:pic>
      <p:pic>
        <p:nvPicPr>
          <p:cNvPr id="12" name="Picture 2" descr="http://internika.org/sites/default/files/imagecache/shpm_img/work_test/informatik_0.jpg"/>
          <p:cNvPicPr>
            <a:picLocks noChangeAspect="1" noChangeArrowheads="1"/>
          </p:cNvPicPr>
          <p:nvPr/>
        </p:nvPicPr>
        <p:blipFill>
          <a:blip r:embed="rId3" cstate="print"/>
          <a:srcRect r="7143"/>
          <a:stretch>
            <a:fillRect/>
          </a:stretch>
        </p:blipFill>
        <p:spPr bwMode="auto">
          <a:xfrm flipH="1">
            <a:off x="7500958" y="0"/>
            <a:ext cx="928694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45712"/>
          <a:stretch>
            <a:fillRect/>
          </a:stretch>
        </p:blipFill>
        <p:spPr bwMode="auto">
          <a:xfrm rot="5400000">
            <a:off x="-2871193" y="2871193"/>
            <a:ext cx="6858001" cy="1115616"/>
          </a:xfrm>
          <a:prstGeom prst="rect">
            <a:avLst/>
          </a:prstGeom>
          <a:noFill/>
        </p:spPr>
      </p:pic>
      <p:sp>
        <p:nvSpPr>
          <p:cNvPr id="8" name="Выноска со стрелкой вниз 7"/>
          <p:cNvSpPr/>
          <p:nvPr/>
        </p:nvSpPr>
        <p:spPr>
          <a:xfrm>
            <a:off x="1475656" y="0"/>
            <a:ext cx="6912768" cy="1844824"/>
          </a:xfrm>
          <a:prstGeom prst="downArrowCallout">
            <a:avLst>
              <a:gd name="adj1" fmla="val 130459"/>
              <a:gd name="adj2" fmla="val 187356"/>
              <a:gd name="adj3" fmla="val 25000"/>
              <a:gd name="adj4" fmla="val 6497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Апробация материалов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700808"/>
            <a:ext cx="6465912" cy="13573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Классы: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4, 5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Количество учащихся: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50 человек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 апробации: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6" y="3002273"/>
          <a:ext cx="7560840" cy="3855727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264243"/>
                <a:gridCol w="1776317"/>
                <a:gridCol w="2520280"/>
              </a:tblGrid>
              <a:tr h="34341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Действие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478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Участие в работе обучающих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семинаров по теме проекта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апрель-октябрь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Скопина О.В.,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Баяндина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Е.С., творческая группа учителей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478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 типовой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задачи в соответствии с требованиями проекта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Скопина О.В.,  Баяндина Е.С., творческая группа учителей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932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 , апробация и анализ проведения контрольного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мероприятия (стартовое)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июнь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творческая группа учителей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47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Включение типовых задач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содержательно-временную схему учебного процесса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творческая группа учителей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Картинки по запросу фоны к слайдам"/>
          <p:cNvPicPr>
            <a:picLocks noChangeAspect="1" noChangeArrowheads="1"/>
          </p:cNvPicPr>
          <p:nvPr/>
        </p:nvPicPr>
        <p:blipFill>
          <a:blip r:embed="rId2" cstate="print"/>
          <a:srcRect t="94746"/>
          <a:stretch>
            <a:fillRect/>
          </a:stretch>
        </p:blipFill>
        <p:spPr bwMode="auto">
          <a:xfrm rot="5400000" flipV="1">
            <a:off x="5589240" y="3303241"/>
            <a:ext cx="6858001" cy="2515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1014</Words>
  <Application>Microsoft Office PowerPoint</Application>
  <PresentationFormat>Экран (4:3)</PresentationFormat>
  <Paragraphs>260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«Создание типовых задач по теме «Умозаключение дедуктивного типа на основе двух посылок»</vt:lpstr>
      <vt:lpstr> участник  краевого проекта «Разработка и апробация  типовых задач применения универсальных учебных действий»   Руководители проекта:  Аверина С. С., Коротаева Т.В.,  старшие научные сотрудники ИРО ПК.</vt:lpstr>
      <vt:lpstr>Слайд 3</vt:lpstr>
      <vt:lpstr>Слайд 4</vt:lpstr>
      <vt:lpstr>Слайд 5</vt:lpstr>
      <vt:lpstr>Тезаурус</vt:lpstr>
      <vt:lpstr>Слайд 7</vt:lpstr>
      <vt:lpstr>Тезаурус</vt:lpstr>
      <vt:lpstr>Апробация материалов </vt:lpstr>
      <vt:lpstr>Слайд 10</vt:lpstr>
      <vt:lpstr>Слайд 11</vt:lpstr>
      <vt:lpstr>Слайд 12</vt:lpstr>
      <vt:lpstr>Инструкция</vt:lpstr>
      <vt:lpstr>Построение    умозаключения: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Итог участия в краевом проекте</vt:lpstr>
      <vt:lpstr>Критерии оценивания КМ</vt:lpstr>
      <vt:lpstr>Уровни, фиксирующие наличие умения формулировать умозаключение у школьников</vt:lpstr>
      <vt:lpstr>Сравнительный анализ результатов контрольных мероприятий</vt:lpstr>
      <vt:lpstr>Результаты апробации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kabinet23</cp:lastModifiedBy>
  <cp:revision>18</cp:revision>
  <dcterms:created xsi:type="dcterms:W3CDTF">2016-11-08T21:43:43Z</dcterms:created>
  <dcterms:modified xsi:type="dcterms:W3CDTF">2016-11-16T06:00:52Z</dcterms:modified>
</cp:coreProperties>
</file>